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media/image38.jpg" ContentType="image/png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66" r:id="rId2"/>
    <p:sldId id="287" r:id="rId3"/>
    <p:sldId id="283" r:id="rId4"/>
    <p:sldId id="267" r:id="rId5"/>
    <p:sldId id="286" r:id="rId6"/>
    <p:sldId id="268" r:id="rId7"/>
    <p:sldId id="270" r:id="rId8"/>
    <p:sldId id="277" r:id="rId9"/>
    <p:sldId id="278" r:id="rId10"/>
    <p:sldId id="299" r:id="rId11"/>
    <p:sldId id="281" r:id="rId12"/>
    <p:sldId id="271" r:id="rId13"/>
    <p:sldId id="279" r:id="rId14"/>
    <p:sldId id="300" r:id="rId15"/>
    <p:sldId id="273" r:id="rId16"/>
    <p:sldId id="275" r:id="rId17"/>
    <p:sldId id="284" r:id="rId18"/>
    <p:sldId id="285" r:id="rId19"/>
    <p:sldId id="269" r:id="rId20"/>
    <p:sldId id="280" r:id="rId21"/>
    <p:sldId id="282" r:id="rId22"/>
    <p:sldId id="297" r:id="rId23"/>
    <p:sldId id="298" r:id="rId24"/>
    <p:sldId id="302" r:id="rId25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BB48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E048DD7-5FC4-4CAC-9B10-555495E86E42}" v="602" dt="2025-11-14T16:41:29.13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226" autoAdjust="0"/>
    <p:restoredTop sz="94660"/>
  </p:normalViewPr>
  <p:slideViewPr>
    <p:cSldViewPr snapToGrid="0">
      <p:cViewPr varScale="1">
        <p:scale>
          <a:sx n="70" d="100"/>
          <a:sy n="70" d="100"/>
        </p:scale>
        <p:origin x="972" y="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aibhav Laxmikant Kulkarni" userId="7bdb20dd-a5ae-45f1-b851-fcb93e9eb30b" providerId="ADAL" clId="{E1EF1C73-7F98-4E54-A7FB-5AFBAC5CC5DD}"/>
    <pc:docChg chg="undo custSel addSld modSld sldOrd">
      <pc:chgData name="Vaibhav Laxmikant Kulkarni" userId="7bdb20dd-a5ae-45f1-b851-fcb93e9eb30b" providerId="ADAL" clId="{E1EF1C73-7F98-4E54-A7FB-5AFBAC5CC5DD}" dt="2025-11-12T13:24:30.799" v="37" actId="20577"/>
      <pc:docMkLst>
        <pc:docMk/>
      </pc:docMkLst>
      <pc:sldChg chg="addSp delSp mod modNotesTx">
        <pc:chgData name="Vaibhav Laxmikant Kulkarni" userId="7bdb20dd-a5ae-45f1-b851-fcb93e9eb30b" providerId="ADAL" clId="{E1EF1C73-7F98-4E54-A7FB-5AFBAC5CC5DD}" dt="2025-11-12T13:24:30.799" v="37" actId="20577"/>
        <pc:sldMkLst>
          <pc:docMk/>
          <pc:sldMk cId="1803901682" sldId="280"/>
        </pc:sldMkLst>
        <pc:picChg chg="add">
          <ac:chgData name="Vaibhav Laxmikant Kulkarni" userId="7bdb20dd-a5ae-45f1-b851-fcb93e9eb30b" providerId="ADAL" clId="{E1EF1C73-7F98-4E54-A7FB-5AFBAC5CC5DD}" dt="2025-11-12T12:19:26.386" v="31" actId="22"/>
          <ac:picMkLst>
            <pc:docMk/>
            <pc:sldMk cId="1803901682" sldId="280"/>
            <ac:picMk id="7" creationId="{85D51B8D-E432-1106-E4B8-7C9F9152F575}"/>
          </ac:picMkLst>
        </pc:picChg>
      </pc:sldChg>
      <pc:sldChg chg="ord">
        <pc:chgData name="Vaibhav Laxmikant Kulkarni" userId="7bdb20dd-a5ae-45f1-b851-fcb93e9eb30b" providerId="ADAL" clId="{E1EF1C73-7F98-4E54-A7FB-5AFBAC5CC5DD}" dt="2025-11-12T12:13:30.526" v="1"/>
        <pc:sldMkLst>
          <pc:docMk/>
          <pc:sldMk cId="4106010924" sldId="282"/>
        </pc:sldMkLst>
      </pc:sldChg>
      <pc:sldChg chg="addSp delSp modSp mod addAnim delAnim">
        <pc:chgData name="Vaibhav Laxmikant Kulkarni" userId="7bdb20dd-a5ae-45f1-b851-fcb93e9eb30b" providerId="ADAL" clId="{E1EF1C73-7F98-4E54-A7FB-5AFBAC5CC5DD}" dt="2025-11-12T12:58:36.840" v="35" actId="1076"/>
        <pc:sldMkLst>
          <pc:docMk/>
          <pc:sldMk cId="3950863135" sldId="283"/>
        </pc:sldMkLst>
        <pc:spChg chg="add del mod">
          <ac:chgData name="Vaibhav Laxmikant Kulkarni" userId="7bdb20dd-a5ae-45f1-b851-fcb93e9eb30b" providerId="ADAL" clId="{E1EF1C73-7F98-4E54-A7FB-5AFBAC5CC5DD}" dt="2025-11-12T12:58:36.840" v="35" actId="1076"/>
          <ac:spMkLst>
            <pc:docMk/>
            <pc:sldMk cId="3950863135" sldId="283"/>
            <ac:spMk id="18" creationId="{1ED47DB5-9204-03D0-A46E-522A7F53E392}"/>
          </ac:spMkLst>
        </pc:spChg>
      </pc:sldChg>
      <pc:sldChg chg="delSp modSp add mod delAnim modAnim">
        <pc:chgData name="Vaibhav Laxmikant Kulkarni" userId="7bdb20dd-a5ae-45f1-b851-fcb93e9eb30b" providerId="ADAL" clId="{E1EF1C73-7F98-4E54-A7FB-5AFBAC5CC5DD}" dt="2025-11-12T12:14:37.163" v="27" actId="478"/>
        <pc:sldMkLst>
          <pc:docMk/>
          <pc:sldMk cId="1035885576" sldId="284"/>
        </pc:sldMkLst>
        <pc:spChg chg="mod">
          <ac:chgData name="Vaibhav Laxmikant Kulkarni" userId="7bdb20dd-a5ae-45f1-b851-fcb93e9eb30b" providerId="ADAL" clId="{E1EF1C73-7F98-4E54-A7FB-5AFBAC5CC5DD}" dt="2025-11-12T12:13:43.763" v="11" actId="20577"/>
          <ac:spMkLst>
            <pc:docMk/>
            <pc:sldMk cId="1035885576" sldId="284"/>
            <ac:spMk id="11" creationId="{A6BA3147-0828-1E36-F2A2-541D7BC7AEEE}"/>
          </ac:spMkLst>
        </pc:spChg>
      </pc:sldChg>
      <pc:sldChg chg="delSp modSp add mod delAnim">
        <pc:chgData name="Vaibhav Laxmikant Kulkarni" userId="7bdb20dd-a5ae-45f1-b851-fcb93e9eb30b" providerId="ADAL" clId="{E1EF1C73-7F98-4E54-A7FB-5AFBAC5CC5DD}" dt="2025-11-12T12:14:19.999" v="22" actId="478"/>
        <pc:sldMkLst>
          <pc:docMk/>
          <pc:sldMk cId="1777492276" sldId="285"/>
        </pc:sldMkLst>
        <pc:spChg chg="mod">
          <ac:chgData name="Vaibhav Laxmikant Kulkarni" userId="7bdb20dd-a5ae-45f1-b851-fcb93e9eb30b" providerId="ADAL" clId="{E1EF1C73-7F98-4E54-A7FB-5AFBAC5CC5DD}" dt="2025-11-12T12:14:06.087" v="20" actId="20577"/>
          <ac:spMkLst>
            <pc:docMk/>
            <pc:sldMk cId="1777492276" sldId="285"/>
            <ac:spMk id="11" creationId="{DF1A3056-1A1F-01C9-B008-FD12C58A2335}"/>
          </ac:spMkLst>
        </pc:spChg>
      </pc:sldChg>
    </pc:docChg>
  </pc:docChgLst>
  <pc:docChgLst>
    <pc:chgData name="Ritika Mathur" userId="979d06d4-9dfa-405d-a0c2-d47c10d29ef2" providerId="ADAL" clId="{27BCE1C4-B4A9-4855-A978-35B6B7C8B95A}"/>
    <pc:docChg chg="custSel addSld modSld sldOrd">
      <pc:chgData name="Ritika Mathur" userId="979d06d4-9dfa-405d-a0c2-d47c10d29ef2" providerId="ADAL" clId="{27BCE1C4-B4A9-4855-A978-35B6B7C8B95A}" dt="2025-11-12T13:18:41.128" v="88"/>
      <pc:docMkLst>
        <pc:docMk/>
      </pc:docMkLst>
      <pc:sldChg chg="addSp delSp modSp mod">
        <pc:chgData name="Ritika Mathur" userId="979d06d4-9dfa-405d-a0c2-d47c10d29ef2" providerId="ADAL" clId="{27BCE1C4-B4A9-4855-A978-35B6B7C8B95A}" dt="2025-11-12T12:12:20.192" v="11" actId="14100"/>
        <pc:sldMkLst>
          <pc:docMk/>
          <pc:sldMk cId="2586110516" sldId="281"/>
        </pc:sldMkLst>
        <pc:picChg chg="add mod">
          <ac:chgData name="Ritika Mathur" userId="979d06d4-9dfa-405d-a0c2-d47c10d29ef2" providerId="ADAL" clId="{27BCE1C4-B4A9-4855-A978-35B6B7C8B95A}" dt="2025-11-12T12:12:20.192" v="11" actId="14100"/>
          <ac:picMkLst>
            <pc:docMk/>
            <pc:sldMk cId="2586110516" sldId="281"/>
            <ac:picMk id="7" creationId="{6931B0B0-AA32-CCF7-3B2D-1ACCDE26AFF5}"/>
          </ac:picMkLst>
        </pc:picChg>
      </pc:sldChg>
      <pc:sldChg chg="modSp mod">
        <pc:chgData name="Ritika Mathur" userId="979d06d4-9dfa-405d-a0c2-d47c10d29ef2" providerId="ADAL" clId="{27BCE1C4-B4A9-4855-A978-35B6B7C8B95A}" dt="2025-11-12T12:41:16.644" v="16" actId="14100"/>
        <pc:sldMkLst>
          <pc:docMk/>
          <pc:sldMk cId="3950863135" sldId="283"/>
        </pc:sldMkLst>
        <pc:spChg chg="mod">
          <ac:chgData name="Ritika Mathur" userId="979d06d4-9dfa-405d-a0c2-d47c10d29ef2" providerId="ADAL" clId="{27BCE1C4-B4A9-4855-A978-35B6B7C8B95A}" dt="2025-11-12T12:41:16.644" v="16" actId="14100"/>
          <ac:spMkLst>
            <pc:docMk/>
            <pc:sldMk cId="3950863135" sldId="283"/>
            <ac:spMk id="5" creationId="{08914A19-25EE-159E-E427-8C2F6F4E94E3}"/>
          </ac:spMkLst>
        </pc:spChg>
        <pc:spChg chg="mod">
          <ac:chgData name="Ritika Mathur" userId="979d06d4-9dfa-405d-a0c2-d47c10d29ef2" providerId="ADAL" clId="{27BCE1C4-B4A9-4855-A978-35B6B7C8B95A}" dt="2025-11-12T12:41:03.157" v="15" actId="20577"/>
          <ac:spMkLst>
            <pc:docMk/>
            <pc:sldMk cId="3950863135" sldId="283"/>
            <ac:spMk id="15" creationId="{67F104B7-BDB3-1AAB-3B50-E63F3095B6D7}"/>
          </ac:spMkLst>
        </pc:spChg>
      </pc:sldChg>
      <pc:sldChg chg="delSp modSp add mod ord delAnim">
        <pc:chgData name="Ritika Mathur" userId="979d06d4-9dfa-405d-a0c2-d47c10d29ef2" providerId="ADAL" clId="{27BCE1C4-B4A9-4855-A978-35B6B7C8B95A}" dt="2025-11-12T13:18:41.128" v="88"/>
        <pc:sldMkLst>
          <pc:docMk/>
          <pc:sldMk cId="1377107014" sldId="286"/>
        </pc:sldMkLst>
        <pc:spChg chg="mod">
          <ac:chgData name="Ritika Mathur" userId="979d06d4-9dfa-405d-a0c2-d47c10d29ef2" providerId="ADAL" clId="{27BCE1C4-B4A9-4855-A978-35B6B7C8B95A}" dt="2025-11-12T13:14:45.337" v="30" actId="14100"/>
          <ac:spMkLst>
            <pc:docMk/>
            <pc:sldMk cId="1377107014" sldId="286"/>
            <ac:spMk id="5" creationId="{0AAC7EB6-72B0-6C45-E05D-DDB70685AEE9}"/>
          </ac:spMkLst>
        </pc:spChg>
        <pc:spChg chg="mod">
          <ac:chgData name="Ritika Mathur" userId="979d06d4-9dfa-405d-a0c2-d47c10d29ef2" providerId="ADAL" clId="{27BCE1C4-B4A9-4855-A978-35B6B7C8B95A}" dt="2025-11-12T13:18:17.199" v="86" actId="14100"/>
          <ac:spMkLst>
            <pc:docMk/>
            <pc:sldMk cId="1377107014" sldId="286"/>
            <ac:spMk id="8" creationId="{083AF5EE-27A9-3FD9-0D3B-A19A777B7013}"/>
          </ac:spMkLst>
        </pc:spChg>
        <pc:spChg chg="mod">
          <ac:chgData name="Ritika Mathur" userId="979d06d4-9dfa-405d-a0c2-d47c10d29ef2" providerId="ADAL" clId="{27BCE1C4-B4A9-4855-A978-35B6B7C8B95A}" dt="2025-11-12T13:14:37.313" v="28" actId="1076"/>
          <ac:spMkLst>
            <pc:docMk/>
            <pc:sldMk cId="1377107014" sldId="286"/>
            <ac:spMk id="11" creationId="{DD9A97CF-6EF7-168C-2DCC-27FB7118A782}"/>
          </ac:spMkLst>
        </pc:spChg>
        <pc:spChg chg="mod">
          <ac:chgData name="Ritika Mathur" userId="979d06d4-9dfa-405d-a0c2-d47c10d29ef2" providerId="ADAL" clId="{27BCE1C4-B4A9-4855-A978-35B6B7C8B95A}" dt="2025-11-12T13:18:07.932" v="85" actId="1076"/>
          <ac:spMkLst>
            <pc:docMk/>
            <pc:sldMk cId="1377107014" sldId="286"/>
            <ac:spMk id="13" creationId="{8CB47218-38A4-1DD5-EA1D-AC3E2CC6D6C0}"/>
          </ac:spMkLst>
        </pc:spChg>
      </pc:sldChg>
    </pc:docChg>
  </pc:docChgLst>
  <pc:docChgLst>
    <pc:chgData name="Prerak Jain" userId="997036a7-3d7b-4649-a536-ee6e59eb2fd8" providerId="ADAL" clId="{D83DC67C-81B8-4775-8374-D4C39D17647B}"/>
    <pc:docChg chg="undo custSel addSld delSld modSld sldOrd">
      <pc:chgData name="Prerak Jain" userId="997036a7-3d7b-4649-a536-ee6e59eb2fd8" providerId="ADAL" clId="{D83DC67C-81B8-4775-8374-D4C39D17647B}" dt="2025-11-14T16:41:29.134" v="1032" actId="1076"/>
      <pc:docMkLst>
        <pc:docMk/>
      </pc:docMkLst>
      <pc:sldChg chg="addSp delSp modSp mod addAnim delAnim">
        <pc:chgData name="Prerak Jain" userId="997036a7-3d7b-4649-a536-ee6e59eb2fd8" providerId="ADAL" clId="{D83DC67C-81B8-4775-8374-D4C39D17647B}" dt="2025-11-14T15:40:55.385" v="329" actId="113"/>
        <pc:sldMkLst>
          <pc:docMk/>
          <pc:sldMk cId="0" sldId="267"/>
        </pc:sldMkLst>
        <pc:spChg chg="mod">
          <ac:chgData name="Prerak Jain" userId="997036a7-3d7b-4649-a536-ee6e59eb2fd8" providerId="ADAL" clId="{D83DC67C-81B8-4775-8374-D4C39D17647B}" dt="2025-11-14T15:39:07.152" v="315" actId="1076"/>
          <ac:spMkLst>
            <pc:docMk/>
            <pc:sldMk cId="0" sldId="267"/>
            <ac:spMk id="14" creationId="{8428F580-6381-7307-DCA0-454B533B64B1}"/>
          </ac:spMkLst>
        </pc:spChg>
        <pc:spChg chg="mod">
          <ac:chgData name="Prerak Jain" userId="997036a7-3d7b-4649-a536-ee6e59eb2fd8" providerId="ADAL" clId="{D83DC67C-81B8-4775-8374-D4C39D17647B}" dt="2025-11-14T15:39:52.974" v="323" actId="113"/>
          <ac:spMkLst>
            <pc:docMk/>
            <pc:sldMk cId="0" sldId="267"/>
            <ac:spMk id="19" creationId="{CCEAFDB9-E9E2-DF64-2325-D922306EE072}"/>
          </ac:spMkLst>
        </pc:spChg>
        <pc:spChg chg="mod">
          <ac:chgData name="Prerak Jain" userId="997036a7-3d7b-4649-a536-ee6e59eb2fd8" providerId="ADAL" clId="{D83DC67C-81B8-4775-8374-D4C39D17647B}" dt="2025-11-14T15:40:36.247" v="327" actId="113"/>
          <ac:spMkLst>
            <pc:docMk/>
            <pc:sldMk cId="0" sldId="267"/>
            <ac:spMk id="20" creationId="{783D9C55-CDD5-84A4-B19A-5C6AECE20E7E}"/>
          </ac:spMkLst>
        </pc:spChg>
        <pc:spChg chg="mod">
          <ac:chgData name="Prerak Jain" userId="997036a7-3d7b-4649-a536-ee6e59eb2fd8" providerId="ADAL" clId="{D83DC67C-81B8-4775-8374-D4C39D17647B}" dt="2025-11-14T15:40:55.385" v="329" actId="113"/>
          <ac:spMkLst>
            <pc:docMk/>
            <pc:sldMk cId="0" sldId="267"/>
            <ac:spMk id="21" creationId="{01D4F229-F7B1-B0E9-4D46-DAFE6AD167BE}"/>
          </ac:spMkLst>
        </pc:spChg>
        <pc:graphicFrameChg chg="add del mod">
          <ac:chgData name="Prerak Jain" userId="997036a7-3d7b-4649-a536-ee6e59eb2fd8" providerId="ADAL" clId="{D83DC67C-81B8-4775-8374-D4C39D17647B}" dt="2025-11-14T15:39:18.891" v="317" actId="14100"/>
          <ac:graphicFrameMkLst>
            <pc:docMk/>
            <pc:sldMk cId="0" sldId="267"/>
            <ac:graphicFrameMk id="17" creationId="{F2F92F05-6FD3-FA64-B2A7-70D359950F61}"/>
          </ac:graphicFrameMkLst>
        </pc:graphicFrameChg>
      </pc:sldChg>
      <pc:sldChg chg="ord">
        <pc:chgData name="Prerak Jain" userId="997036a7-3d7b-4649-a536-ee6e59eb2fd8" providerId="ADAL" clId="{D83DC67C-81B8-4775-8374-D4C39D17647B}" dt="2025-11-14T15:42:23.411" v="331"/>
        <pc:sldMkLst>
          <pc:docMk/>
          <pc:sldMk cId="0" sldId="269"/>
        </pc:sldMkLst>
      </pc:sldChg>
      <pc:sldChg chg="modSp">
        <pc:chgData name="Prerak Jain" userId="997036a7-3d7b-4649-a536-ee6e59eb2fd8" providerId="ADAL" clId="{D83DC67C-81B8-4775-8374-D4C39D17647B}" dt="2025-11-14T16:08:26.193" v="632" actId="20577"/>
        <pc:sldMkLst>
          <pc:docMk/>
          <pc:sldMk cId="0" sldId="270"/>
        </pc:sldMkLst>
        <pc:spChg chg="mod">
          <ac:chgData name="Prerak Jain" userId="997036a7-3d7b-4649-a536-ee6e59eb2fd8" providerId="ADAL" clId="{D83DC67C-81B8-4775-8374-D4C39D17647B}" dt="2025-11-14T16:08:26.193" v="632" actId="20577"/>
          <ac:spMkLst>
            <pc:docMk/>
            <pc:sldMk cId="0" sldId="270"/>
            <ac:spMk id="10" creationId="{00000000-0000-0000-0000-000000000000}"/>
          </ac:spMkLst>
        </pc:spChg>
      </pc:sldChg>
      <pc:sldChg chg="del">
        <pc:chgData name="Prerak Jain" userId="997036a7-3d7b-4649-a536-ee6e59eb2fd8" providerId="ADAL" clId="{D83DC67C-81B8-4775-8374-D4C39D17647B}" dt="2025-11-12T11:22:23.237" v="5" actId="47"/>
        <pc:sldMkLst>
          <pc:docMk/>
          <pc:sldMk cId="0" sldId="272"/>
        </pc:sldMkLst>
      </pc:sldChg>
      <pc:sldChg chg="modSp mod">
        <pc:chgData name="Prerak Jain" userId="997036a7-3d7b-4649-a536-ee6e59eb2fd8" providerId="ADAL" clId="{D83DC67C-81B8-4775-8374-D4C39D17647B}" dt="2025-11-12T11:52:00.225" v="6" actId="20577"/>
        <pc:sldMkLst>
          <pc:docMk/>
          <pc:sldMk cId="0" sldId="273"/>
        </pc:sldMkLst>
        <pc:spChg chg="mod">
          <ac:chgData name="Prerak Jain" userId="997036a7-3d7b-4649-a536-ee6e59eb2fd8" providerId="ADAL" clId="{D83DC67C-81B8-4775-8374-D4C39D17647B}" dt="2025-11-12T11:52:00.225" v="6" actId="20577"/>
          <ac:spMkLst>
            <pc:docMk/>
            <pc:sldMk cId="0" sldId="273"/>
            <ac:spMk id="9" creationId="{00000000-0000-0000-0000-000000000000}"/>
          </ac:spMkLst>
        </pc:spChg>
      </pc:sldChg>
      <pc:sldChg chg="del">
        <pc:chgData name="Prerak Jain" userId="997036a7-3d7b-4649-a536-ee6e59eb2fd8" providerId="ADAL" clId="{D83DC67C-81B8-4775-8374-D4C39D17647B}" dt="2025-11-12T11:22:23.237" v="5" actId="47"/>
        <pc:sldMkLst>
          <pc:docMk/>
          <pc:sldMk cId="0" sldId="274"/>
        </pc:sldMkLst>
      </pc:sldChg>
      <pc:sldChg chg="addSp modSp mod modAnim">
        <pc:chgData name="Prerak Jain" userId="997036a7-3d7b-4649-a536-ee6e59eb2fd8" providerId="ADAL" clId="{D83DC67C-81B8-4775-8374-D4C39D17647B}" dt="2025-11-14T16:41:29.134" v="1032" actId="1076"/>
        <pc:sldMkLst>
          <pc:docMk/>
          <pc:sldMk cId="510050238" sldId="279"/>
        </pc:sldMkLst>
        <pc:spChg chg="mod">
          <ac:chgData name="Prerak Jain" userId="997036a7-3d7b-4649-a536-ee6e59eb2fd8" providerId="ADAL" clId="{D83DC67C-81B8-4775-8374-D4C39D17647B}" dt="2025-11-14T16:35:15.497" v="1015" actId="1076"/>
          <ac:spMkLst>
            <pc:docMk/>
            <pc:sldMk cId="510050238" sldId="279"/>
            <ac:spMk id="4" creationId="{2224A42F-8F21-7832-DC5F-8F0F984ECDE7}"/>
          </ac:spMkLst>
        </pc:spChg>
        <pc:spChg chg="mod">
          <ac:chgData name="Prerak Jain" userId="997036a7-3d7b-4649-a536-ee6e59eb2fd8" providerId="ADAL" clId="{D83DC67C-81B8-4775-8374-D4C39D17647B}" dt="2025-11-14T16:35:29.752" v="1016" actId="164"/>
          <ac:spMkLst>
            <pc:docMk/>
            <pc:sldMk cId="510050238" sldId="279"/>
            <ac:spMk id="11" creationId="{06871B64-09DC-257D-9F4F-1D3D7773961D}"/>
          </ac:spMkLst>
        </pc:spChg>
        <pc:spChg chg="mod">
          <ac:chgData name="Prerak Jain" userId="997036a7-3d7b-4649-a536-ee6e59eb2fd8" providerId="ADAL" clId="{D83DC67C-81B8-4775-8374-D4C39D17647B}" dt="2025-11-14T16:35:29.752" v="1016" actId="164"/>
          <ac:spMkLst>
            <pc:docMk/>
            <pc:sldMk cId="510050238" sldId="279"/>
            <ac:spMk id="12" creationId="{A9E0C717-AE52-DCFB-C231-01411B6A115E}"/>
          </ac:spMkLst>
        </pc:spChg>
        <pc:grpChg chg="add mod">
          <ac:chgData name="Prerak Jain" userId="997036a7-3d7b-4649-a536-ee6e59eb2fd8" providerId="ADAL" clId="{D83DC67C-81B8-4775-8374-D4C39D17647B}" dt="2025-11-14T16:35:40.835" v="1019" actId="14100"/>
          <ac:grpSpMkLst>
            <pc:docMk/>
            <pc:sldMk cId="510050238" sldId="279"/>
            <ac:grpSpMk id="15" creationId="{793BD3B0-1877-BFD8-BAD1-95601AE27CBA}"/>
          </ac:grpSpMkLst>
        </pc:grpChg>
        <pc:picChg chg="add mod">
          <ac:chgData name="Prerak Jain" userId="997036a7-3d7b-4649-a536-ee6e59eb2fd8" providerId="ADAL" clId="{D83DC67C-81B8-4775-8374-D4C39D17647B}" dt="2025-11-14T16:41:29.134" v="1032" actId="1076"/>
          <ac:picMkLst>
            <pc:docMk/>
            <pc:sldMk cId="510050238" sldId="279"/>
            <ac:picMk id="13" creationId="{ED35E3BE-BB08-96E2-14A1-C017E91818D7}"/>
          </ac:picMkLst>
        </pc:picChg>
        <pc:picChg chg="add mod">
          <ac:chgData name="Prerak Jain" userId="997036a7-3d7b-4649-a536-ee6e59eb2fd8" providerId="ADAL" clId="{D83DC67C-81B8-4775-8374-D4C39D17647B}" dt="2025-11-14T16:35:46.789" v="1021" actId="1076"/>
          <ac:picMkLst>
            <pc:docMk/>
            <pc:sldMk cId="510050238" sldId="279"/>
            <ac:picMk id="14" creationId="{7159683E-C1C6-A296-E280-7E44C29EA879}"/>
          </ac:picMkLst>
        </pc:picChg>
      </pc:sldChg>
      <pc:sldChg chg="modSp mod ord">
        <pc:chgData name="Prerak Jain" userId="997036a7-3d7b-4649-a536-ee6e59eb2fd8" providerId="ADAL" clId="{D83DC67C-81B8-4775-8374-D4C39D17647B}" dt="2025-11-14T15:47:32.483" v="442"/>
        <pc:sldMkLst>
          <pc:docMk/>
          <pc:sldMk cId="1803901682" sldId="280"/>
        </pc:sldMkLst>
      </pc:sldChg>
      <pc:sldChg chg="addSp modSp mod modAnim">
        <pc:chgData name="Prerak Jain" userId="997036a7-3d7b-4649-a536-ee6e59eb2fd8" providerId="ADAL" clId="{D83DC67C-81B8-4775-8374-D4C39D17647B}" dt="2025-11-14T16:34:16.695" v="1007" actId="20577"/>
        <pc:sldMkLst>
          <pc:docMk/>
          <pc:sldMk cId="2586110516" sldId="281"/>
        </pc:sldMkLst>
        <pc:spChg chg="add mod">
          <ac:chgData name="Prerak Jain" userId="997036a7-3d7b-4649-a536-ee6e59eb2fd8" providerId="ADAL" clId="{D83DC67C-81B8-4775-8374-D4C39D17647B}" dt="2025-11-14T16:34:16.695" v="1007" actId="20577"/>
          <ac:spMkLst>
            <pc:docMk/>
            <pc:sldMk cId="2586110516" sldId="281"/>
            <ac:spMk id="3" creationId="{C30FBF3A-BEFD-8B7D-91DE-B163A0DFB6CB}"/>
          </ac:spMkLst>
        </pc:spChg>
        <pc:picChg chg="mod">
          <ac:chgData name="Prerak Jain" userId="997036a7-3d7b-4649-a536-ee6e59eb2fd8" providerId="ADAL" clId="{D83DC67C-81B8-4775-8374-D4C39D17647B}" dt="2025-11-14T16:32:04.825" v="913" actId="1076"/>
          <ac:picMkLst>
            <pc:docMk/>
            <pc:sldMk cId="2586110516" sldId="281"/>
            <ac:picMk id="7" creationId="{6931B0B0-AA32-CCF7-3B2D-1ACCDE26AFF5}"/>
          </ac:picMkLst>
        </pc:picChg>
      </pc:sldChg>
      <pc:sldChg chg="modSp mod">
        <pc:chgData name="Prerak Jain" userId="997036a7-3d7b-4649-a536-ee6e59eb2fd8" providerId="ADAL" clId="{D83DC67C-81B8-4775-8374-D4C39D17647B}" dt="2025-11-13T04:52:33.122" v="104" actId="1076"/>
        <pc:sldMkLst>
          <pc:docMk/>
          <pc:sldMk cId="4106010924" sldId="282"/>
        </pc:sldMkLst>
        <pc:picChg chg="mod">
          <ac:chgData name="Prerak Jain" userId="997036a7-3d7b-4649-a536-ee6e59eb2fd8" providerId="ADAL" clId="{D83DC67C-81B8-4775-8374-D4C39D17647B}" dt="2025-11-13T04:52:33.122" v="104" actId="1076"/>
          <ac:picMkLst>
            <pc:docMk/>
            <pc:sldMk cId="4106010924" sldId="282"/>
            <ac:picMk id="6" creationId="{3E866563-8CA4-7578-4C22-DA64EE622A67}"/>
          </ac:picMkLst>
        </pc:picChg>
      </pc:sldChg>
      <pc:sldChg chg="addSp delSp modSp mod ord modAnim">
        <pc:chgData name="Prerak Jain" userId="997036a7-3d7b-4649-a536-ee6e59eb2fd8" providerId="ADAL" clId="{D83DC67C-81B8-4775-8374-D4C39D17647B}" dt="2025-11-14T15:37:34.561" v="300" actId="1076"/>
        <pc:sldMkLst>
          <pc:docMk/>
          <pc:sldMk cId="1377107014" sldId="286"/>
        </pc:sldMkLst>
        <pc:spChg chg="add del">
          <ac:chgData name="Prerak Jain" userId="997036a7-3d7b-4649-a536-ee6e59eb2fd8" providerId="ADAL" clId="{D83DC67C-81B8-4775-8374-D4C39D17647B}" dt="2025-11-14T15:37:17.531" v="293" actId="478"/>
          <ac:spMkLst>
            <pc:docMk/>
            <pc:sldMk cId="1377107014" sldId="286"/>
            <ac:spMk id="8" creationId="{083AF5EE-27A9-3FD9-0D3B-A19A777B7013}"/>
          </ac:spMkLst>
        </pc:spChg>
        <pc:spChg chg="add mod">
          <ac:chgData name="Prerak Jain" userId="997036a7-3d7b-4649-a536-ee6e59eb2fd8" providerId="ADAL" clId="{D83DC67C-81B8-4775-8374-D4C39D17647B}" dt="2025-11-14T15:37:34.561" v="300" actId="1076"/>
          <ac:spMkLst>
            <pc:docMk/>
            <pc:sldMk cId="1377107014" sldId="286"/>
            <ac:spMk id="10" creationId="{28505390-BE73-0ABF-59C7-DEEC59F1CB85}"/>
          </ac:spMkLst>
        </pc:spChg>
      </pc:sldChg>
      <pc:sldChg chg="addSp delSp modSp add del mod modAnim modNotesTx">
        <pc:chgData name="Prerak Jain" userId="997036a7-3d7b-4649-a536-ee6e59eb2fd8" providerId="ADAL" clId="{D83DC67C-81B8-4775-8374-D4C39D17647B}" dt="2025-11-14T15:31:37.646" v="255"/>
        <pc:sldMkLst>
          <pc:docMk/>
          <pc:sldMk cId="3215457622" sldId="287"/>
        </pc:sldMkLst>
        <pc:spChg chg="mod">
          <ac:chgData name="Prerak Jain" userId="997036a7-3d7b-4649-a536-ee6e59eb2fd8" providerId="ADAL" clId="{D83DC67C-81B8-4775-8374-D4C39D17647B}" dt="2025-11-13T04:55:58.530" v="119" actId="1076"/>
          <ac:spMkLst>
            <pc:docMk/>
            <pc:sldMk cId="3215457622" sldId="287"/>
            <ac:spMk id="3" creationId="{24949763-2832-DBC9-1055-A9050DBC03AE}"/>
          </ac:spMkLst>
        </pc:spChg>
        <pc:spChg chg="del">
          <ac:chgData name="Prerak Jain" userId="997036a7-3d7b-4649-a536-ee6e59eb2fd8" providerId="ADAL" clId="{D83DC67C-81B8-4775-8374-D4C39D17647B}" dt="2025-11-13T02:30:49.759" v="12" actId="478"/>
          <ac:spMkLst>
            <pc:docMk/>
            <pc:sldMk cId="3215457622" sldId="287"/>
            <ac:spMk id="6" creationId="{0487D76F-8999-D8F5-B5B9-0F92B06EC4CD}"/>
          </ac:spMkLst>
        </pc:spChg>
        <pc:spChg chg="del">
          <ac:chgData name="Prerak Jain" userId="997036a7-3d7b-4649-a536-ee6e59eb2fd8" providerId="ADAL" clId="{D83DC67C-81B8-4775-8374-D4C39D17647B}" dt="2025-11-13T02:30:53.557" v="13" actId="478"/>
          <ac:spMkLst>
            <pc:docMk/>
            <pc:sldMk cId="3215457622" sldId="287"/>
            <ac:spMk id="8" creationId="{649BE03C-4C80-2473-3798-150AA778E2DA}"/>
          </ac:spMkLst>
        </pc:spChg>
        <pc:spChg chg="mod">
          <ac:chgData name="Prerak Jain" userId="997036a7-3d7b-4649-a536-ee6e59eb2fd8" providerId="ADAL" clId="{D83DC67C-81B8-4775-8374-D4C39D17647B}" dt="2025-11-13T02:30:59.503" v="17" actId="20577"/>
          <ac:spMkLst>
            <pc:docMk/>
            <pc:sldMk cId="3215457622" sldId="287"/>
            <ac:spMk id="9" creationId="{E35A7F10-B1AA-7914-C780-60F6C1421B45}"/>
          </ac:spMkLst>
        </pc:spChg>
        <pc:spChg chg="add mod">
          <ac:chgData name="Prerak Jain" userId="997036a7-3d7b-4649-a536-ee6e59eb2fd8" providerId="ADAL" clId="{D83DC67C-81B8-4775-8374-D4C39D17647B}" dt="2025-11-13T04:50:16.759" v="102" actId="14100"/>
          <ac:spMkLst>
            <pc:docMk/>
            <pc:sldMk cId="3215457622" sldId="287"/>
            <ac:spMk id="10" creationId="{16A180F7-1696-FDBC-49A5-5C051D9D164E}"/>
          </ac:spMkLst>
        </pc:spChg>
        <pc:spChg chg="add mod">
          <ac:chgData name="Prerak Jain" userId="997036a7-3d7b-4649-a536-ee6e59eb2fd8" providerId="ADAL" clId="{D83DC67C-81B8-4775-8374-D4C39D17647B}" dt="2025-11-13T04:50:16.759" v="102" actId="14100"/>
          <ac:spMkLst>
            <pc:docMk/>
            <pc:sldMk cId="3215457622" sldId="287"/>
            <ac:spMk id="11" creationId="{95C17732-FC76-1CFF-F221-AB5F529B060B}"/>
          </ac:spMkLst>
        </pc:spChg>
        <pc:spChg chg="add mod">
          <ac:chgData name="Prerak Jain" userId="997036a7-3d7b-4649-a536-ee6e59eb2fd8" providerId="ADAL" clId="{D83DC67C-81B8-4775-8374-D4C39D17647B}" dt="2025-11-13T05:00:53.258" v="230" actId="21"/>
          <ac:spMkLst>
            <pc:docMk/>
            <pc:sldMk cId="3215457622" sldId="287"/>
            <ac:spMk id="12" creationId="{54476245-F567-D743-386B-832F2AEA9776}"/>
          </ac:spMkLst>
        </pc:spChg>
        <pc:spChg chg="add mod">
          <ac:chgData name="Prerak Jain" userId="997036a7-3d7b-4649-a536-ee6e59eb2fd8" providerId="ADAL" clId="{D83DC67C-81B8-4775-8374-D4C39D17647B}" dt="2025-11-13T05:01:56.899" v="253" actId="1076"/>
          <ac:spMkLst>
            <pc:docMk/>
            <pc:sldMk cId="3215457622" sldId="287"/>
            <ac:spMk id="15" creationId="{164A2E9A-CCB3-8FA1-0FB4-0377C3F8114B}"/>
          </ac:spMkLst>
        </pc:spChg>
        <pc:picChg chg="add mod">
          <ac:chgData name="Prerak Jain" userId="997036a7-3d7b-4649-a536-ee6e59eb2fd8" providerId="ADAL" clId="{D83DC67C-81B8-4775-8374-D4C39D17647B}" dt="2025-11-13T04:55:22.638" v="114" actId="1076"/>
          <ac:picMkLst>
            <pc:docMk/>
            <pc:sldMk cId="3215457622" sldId="287"/>
            <ac:picMk id="13" creationId="{B7F371D9-3DD3-F5E0-5CAF-68CA5820C0B9}"/>
          </ac:picMkLst>
        </pc:picChg>
        <pc:picChg chg="add del mod">
          <ac:chgData name="Prerak Jain" userId="997036a7-3d7b-4649-a536-ee6e59eb2fd8" providerId="ADAL" clId="{D83DC67C-81B8-4775-8374-D4C39D17647B}" dt="2025-11-13T04:56:23.361" v="124" actId="478"/>
          <ac:picMkLst>
            <pc:docMk/>
            <pc:sldMk cId="3215457622" sldId="287"/>
            <ac:picMk id="14" creationId="{AF276805-AC92-6988-18C8-788DB5744EE9}"/>
          </ac:picMkLst>
        </pc:picChg>
        <pc:picChg chg="add mod">
          <ac:chgData name="Prerak Jain" userId="997036a7-3d7b-4649-a536-ee6e59eb2fd8" providerId="ADAL" clId="{D83DC67C-81B8-4775-8374-D4C39D17647B}" dt="2025-11-13T04:55:13.517" v="112" actId="1076"/>
          <ac:picMkLst>
            <pc:docMk/>
            <pc:sldMk cId="3215457622" sldId="287"/>
            <ac:picMk id="2050" creationId="{C77091E7-E99F-3BCD-76F1-3EF04939F4E4}"/>
          </ac:picMkLst>
        </pc:picChg>
        <pc:picChg chg="add mod">
          <ac:chgData name="Prerak Jain" userId="997036a7-3d7b-4649-a536-ee6e59eb2fd8" providerId="ADAL" clId="{D83DC67C-81B8-4775-8374-D4C39D17647B}" dt="2025-11-13T04:56:27.209" v="125" actId="1076"/>
          <ac:picMkLst>
            <pc:docMk/>
            <pc:sldMk cId="3215457622" sldId="287"/>
            <ac:picMk id="2052" creationId="{FD825197-8578-A72F-EAF9-AB449933B404}"/>
          </ac:picMkLst>
        </pc:picChg>
      </pc:sldChg>
      <pc:sldChg chg="addSp modSp add mod">
        <pc:chgData name="Prerak Jain" userId="997036a7-3d7b-4649-a536-ee6e59eb2fd8" providerId="ADAL" clId="{D83DC67C-81B8-4775-8374-D4C39D17647B}" dt="2025-11-14T15:46:05.590" v="440" actId="1076"/>
        <pc:sldMkLst>
          <pc:docMk/>
          <pc:sldMk cId="1407753459" sldId="297"/>
        </pc:sldMkLst>
        <pc:spChg chg="add mod">
          <ac:chgData name="Prerak Jain" userId="997036a7-3d7b-4649-a536-ee6e59eb2fd8" providerId="ADAL" clId="{D83DC67C-81B8-4775-8374-D4C39D17647B}" dt="2025-11-14T15:46:05.590" v="440" actId="1076"/>
          <ac:spMkLst>
            <pc:docMk/>
            <pc:sldMk cId="1407753459" sldId="297"/>
            <ac:spMk id="4" creationId="{23A26A1C-237B-1846-6C49-3ECC4153EDF3}"/>
          </ac:spMkLst>
        </pc:spChg>
        <pc:picChg chg="mod">
          <ac:chgData name="Prerak Jain" userId="997036a7-3d7b-4649-a536-ee6e59eb2fd8" providerId="ADAL" clId="{D83DC67C-81B8-4775-8374-D4C39D17647B}" dt="2025-11-14T15:45:35.287" v="409" actId="1036"/>
          <ac:picMkLst>
            <pc:docMk/>
            <pc:sldMk cId="1407753459" sldId="297"/>
            <ac:picMk id="12" creationId="{DF4FE096-F752-E09B-F9A8-FC0970761D92}"/>
          </ac:picMkLst>
        </pc:picChg>
      </pc:sldChg>
      <pc:sldChg chg="addSp delSp modSp add mod modAnim">
        <pc:chgData name="Prerak Jain" userId="997036a7-3d7b-4649-a536-ee6e59eb2fd8" providerId="ADAL" clId="{D83DC67C-81B8-4775-8374-D4C39D17647B}" dt="2025-11-14T16:38:23.463" v="1031" actId="1076"/>
        <pc:sldMkLst>
          <pc:docMk/>
          <pc:sldMk cId="1035251169" sldId="298"/>
        </pc:sldMkLst>
        <pc:spChg chg="add mod">
          <ac:chgData name="Prerak Jain" userId="997036a7-3d7b-4649-a536-ee6e59eb2fd8" providerId="ADAL" clId="{D83DC67C-81B8-4775-8374-D4C39D17647B}" dt="2025-11-14T15:45:17.390" v="371" actId="20577"/>
          <ac:spMkLst>
            <pc:docMk/>
            <pc:sldMk cId="1035251169" sldId="298"/>
            <ac:spMk id="4" creationId="{922829A4-483B-3332-42C9-D8D4BF51F456}"/>
          </ac:spMkLst>
        </pc:spChg>
        <pc:picChg chg="add mod">
          <ac:chgData name="Prerak Jain" userId="997036a7-3d7b-4649-a536-ee6e59eb2fd8" providerId="ADAL" clId="{D83DC67C-81B8-4775-8374-D4C39D17647B}" dt="2025-11-14T16:38:23.463" v="1031" actId="1076"/>
          <ac:picMkLst>
            <pc:docMk/>
            <pc:sldMk cId="1035251169" sldId="298"/>
            <ac:picMk id="11" creationId="{22DFD095-3F99-B289-091B-E9A30621DD95}"/>
          </ac:picMkLst>
        </pc:picChg>
        <pc:picChg chg="del">
          <ac:chgData name="Prerak Jain" userId="997036a7-3d7b-4649-a536-ee6e59eb2fd8" providerId="ADAL" clId="{D83DC67C-81B8-4775-8374-D4C39D17647B}" dt="2025-11-14T15:44:53.216" v="334" actId="478"/>
          <ac:picMkLst>
            <pc:docMk/>
            <pc:sldMk cId="1035251169" sldId="298"/>
            <ac:picMk id="12" creationId="{DF4FE096-F752-E09B-F9A8-FC0970761D92}"/>
          </ac:picMkLst>
        </pc:picChg>
        <pc:picChg chg="del">
          <ac:chgData name="Prerak Jain" userId="997036a7-3d7b-4649-a536-ee6e59eb2fd8" providerId="ADAL" clId="{D83DC67C-81B8-4775-8374-D4C39D17647B}" dt="2025-11-14T15:44:54.387" v="335" actId="478"/>
          <ac:picMkLst>
            <pc:docMk/>
            <pc:sldMk cId="1035251169" sldId="298"/>
            <ac:picMk id="13" creationId="{14234CB9-2B85-93B6-8B94-197053784845}"/>
          </ac:picMkLst>
        </pc:picChg>
        <pc:picChg chg="del">
          <ac:chgData name="Prerak Jain" userId="997036a7-3d7b-4649-a536-ee6e59eb2fd8" providerId="ADAL" clId="{D83DC67C-81B8-4775-8374-D4C39D17647B}" dt="2025-11-14T15:44:55.501" v="336" actId="478"/>
          <ac:picMkLst>
            <pc:docMk/>
            <pc:sldMk cId="1035251169" sldId="298"/>
            <ac:picMk id="14" creationId="{45EEB82C-1C01-FAFB-63D7-7F15D6DE328C}"/>
          </ac:picMkLst>
        </pc:picChg>
      </pc:sldChg>
      <pc:sldChg chg="addSp delSp modSp add mod">
        <pc:chgData name="Prerak Jain" userId="997036a7-3d7b-4649-a536-ee6e59eb2fd8" providerId="ADAL" clId="{D83DC67C-81B8-4775-8374-D4C39D17647B}" dt="2025-11-14T15:48:24.306" v="454" actId="1076"/>
        <pc:sldMkLst>
          <pc:docMk/>
          <pc:sldMk cId="2924350948" sldId="299"/>
        </pc:sldMkLst>
        <pc:picChg chg="add mod modCrop">
          <ac:chgData name="Prerak Jain" userId="997036a7-3d7b-4649-a536-ee6e59eb2fd8" providerId="ADAL" clId="{D83DC67C-81B8-4775-8374-D4C39D17647B}" dt="2025-11-14T15:48:24.306" v="454" actId="1076"/>
          <ac:picMkLst>
            <pc:docMk/>
            <pc:sldMk cId="2924350948" sldId="299"/>
            <ac:picMk id="6" creationId="{6D3F0F2A-86C9-5020-0C7D-1FAA569D664C}"/>
          </ac:picMkLst>
        </pc:picChg>
        <pc:picChg chg="del">
          <ac:chgData name="Prerak Jain" userId="997036a7-3d7b-4649-a536-ee6e59eb2fd8" providerId="ADAL" clId="{D83DC67C-81B8-4775-8374-D4C39D17647B}" dt="2025-11-14T15:47:54.371" v="444" actId="478"/>
          <ac:picMkLst>
            <pc:docMk/>
            <pc:sldMk cId="2924350948" sldId="299"/>
            <ac:picMk id="7" creationId="{4B672BC9-747D-8E6C-B0B9-E1D17515A426}"/>
          </ac:picMkLst>
        </pc:picChg>
      </pc:sldChg>
      <pc:sldChg chg="addSp delSp modSp add mod ord delAnim modAnim">
        <pc:chgData name="Prerak Jain" userId="997036a7-3d7b-4649-a536-ee6e59eb2fd8" providerId="ADAL" clId="{D83DC67C-81B8-4775-8374-D4C39D17647B}" dt="2025-11-14T16:37:13.008" v="1028" actId="1076"/>
        <pc:sldMkLst>
          <pc:docMk/>
          <pc:sldMk cId="415798393" sldId="300"/>
        </pc:sldMkLst>
        <pc:spChg chg="mod">
          <ac:chgData name="Prerak Jain" userId="997036a7-3d7b-4649-a536-ee6e59eb2fd8" providerId="ADAL" clId="{D83DC67C-81B8-4775-8374-D4C39D17647B}" dt="2025-11-14T15:57:21.401" v="469" actId="962"/>
          <ac:spMkLst>
            <pc:docMk/>
            <pc:sldMk cId="415798393" sldId="300"/>
            <ac:spMk id="2" creationId="{220F3BCE-E476-A2E3-5187-3489A11D7EFD}"/>
          </ac:spMkLst>
        </pc:spChg>
        <pc:spChg chg="add mod">
          <ac:chgData name="Prerak Jain" userId="997036a7-3d7b-4649-a536-ee6e59eb2fd8" providerId="ADAL" clId="{D83DC67C-81B8-4775-8374-D4C39D17647B}" dt="2025-11-14T16:10:47.586" v="741" actId="1036"/>
          <ac:spMkLst>
            <pc:docMk/>
            <pc:sldMk cId="415798393" sldId="300"/>
            <ac:spMk id="11" creationId="{322B3D6A-098D-0E8F-11B7-5E4ED3BB1C93}"/>
          </ac:spMkLst>
        </pc:spChg>
        <pc:spChg chg="mod">
          <ac:chgData name="Prerak Jain" userId="997036a7-3d7b-4649-a536-ee6e59eb2fd8" providerId="ADAL" clId="{D83DC67C-81B8-4775-8374-D4C39D17647B}" dt="2025-11-14T16:05:42.072" v="581" actId="20577"/>
          <ac:spMkLst>
            <pc:docMk/>
            <pc:sldMk cId="415798393" sldId="300"/>
            <ac:spMk id="15" creationId="{7E9BED7D-B445-049E-327B-782D7B3E050D}"/>
          </ac:spMkLst>
        </pc:spChg>
        <pc:spChg chg="mod">
          <ac:chgData name="Prerak Jain" userId="997036a7-3d7b-4649-a536-ee6e59eb2fd8" providerId="ADAL" clId="{D83DC67C-81B8-4775-8374-D4C39D17647B}" dt="2025-11-14T16:37:13.008" v="1028" actId="1076"/>
          <ac:spMkLst>
            <pc:docMk/>
            <pc:sldMk cId="415798393" sldId="300"/>
            <ac:spMk id="16" creationId="{011B1DFD-57F5-73AA-9A68-7FE7C3C728A0}"/>
          </ac:spMkLst>
        </pc:spChg>
        <pc:spChg chg="del">
          <ac:chgData name="Prerak Jain" userId="997036a7-3d7b-4649-a536-ee6e59eb2fd8" providerId="ADAL" clId="{D83DC67C-81B8-4775-8374-D4C39D17647B}" dt="2025-11-14T15:57:38.443" v="473" actId="478"/>
          <ac:spMkLst>
            <pc:docMk/>
            <pc:sldMk cId="415798393" sldId="300"/>
            <ac:spMk id="18" creationId="{769865D5-F89B-6283-8A2B-73004C9A0636}"/>
          </ac:spMkLst>
        </pc:spChg>
        <pc:graphicFrameChg chg="add mod modGraphic">
          <ac:chgData name="Prerak Jain" userId="997036a7-3d7b-4649-a536-ee6e59eb2fd8" providerId="ADAL" clId="{D83DC67C-81B8-4775-8374-D4C39D17647B}" dt="2025-11-14T16:10:08.641" v="716" actId="1076"/>
          <ac:graphicFrameMkLst>
            <pc:docMk/>
            <pc:sldMk cId="415798393" sldId="300"/>
            <ac:graphicFrameMk id="10" creationId="{EB50B8B6-425D-62F5-D10C-4D4C9C07FE45}"/>
          </ac:graphicFrameMkLst>
        </pc:graphicFrameChg>
        <pc:picChg chg="add mod">
          <ac:chgData name="Prerak Jain" userId="997036a7-3d7b-4649-a536-ee6e59eb2fd8" providerId="ADAL" clId="{D83DC67C-81B8-4775-8374-D4C39D17647B}" dt="2025-11-14T15:57:34.954" v="472" actId="14100"/>
          <ac:picMkLst>
            <pc:docMk/>
            <pc:sldMk cId="415798393" sldId="300"/>
            <ac:picMk id="9" creationId="{7C4555F7-3C24-B755-DC83-7DB139992889}"/>
          </ac:picMkLst>
        </pc:picChg>
        <pc:picChg chg="del">
          <ac:chgData name="Prerak Jain" userId="997036a7-3d7b-4649-a536-ee6e59eb2fd8" providerId="ADAL" clId="{D83DC67C-81B8-4775-8374-D4C39D17647B}" dt="2025-11-14T15:53:53.713" v="461" actId="478"/>
          <ac:picMkLst>
            <pc:docMk/>
            <pc:sldMk cId="415798393" sldId="300"/>
            <ac:picMk id="1026" creationId="{235B9889-7318-4DDD-B733-822A109C6D65}"/>
          </ac:picMkLst>
        </pc:picChg>
        <pc:picChg chg="del">
          <ac:chgData name="Prerak Jain" userId="997036a7-3d7b-4649-a536-ee6e59eb2fd8" providerId="ADAL" clId="{D83DC67C-81B8-4775-8374-D4C39D17647B}" dt="2025-11-14T15:54:05.177" v="462" actId="478"/>
          <ac:picMkLst>
            <pc:docMk/>
            <pc:sldMk cId="415798393" sldId="300"/>
            <ac:picMk id="1030" creationId="{D04565FD-C11B-E90C-CF78-B19AABC7E9A5}"/>
          </ac:picMkLst>
        </pc:picChg>
        <pc:picChg chg="del">
          <ac:chgData name="Prerak Jain" userId="997036a7-3d7b-4649-a536-ee6e59eb2fd8" providerId="ADAL" clId="{D83DC67C-81B8-4775-8374-D4C39D17647B}" dt="2025-11-14T15:53:51.452" v="460" actId="478"/>
          <ac:picMkLst>
            <pc:docMk/>
            <pc:sldMk cId="415798393" sldId="300"/>
            <ac:picMk id="1032" creationId="{422274F0-C91C-886B-5CC1-3F6DA73FD20C}"/>
          </ac:picMkLst>
        </pc:picChg>
        <pc:picChg chg="del">
          <ac:chgData name="Prerak Jain" userId="997036a7-3d7b-4649-a536-ee6e59eb2fd8" providerId="ADAL" clId="{D83DC67C-81B8-4775-8374-D4C39D17647B}" dt="2025-11-14T15:53:50.296" v="459" actId="478"/>
          <ac:picMkLst>
            <pc:docMk/>
            <pc:sldMk cId="415798393" sldId="300"/>
            <ac:picMk id="1034" creationId="{BD078FBC-2B13-F41C-200F-26908E656819}"/>
          </ac:picMkLst>
        </pc:picChg>
        <pc:picChg chg="del">
          <ac:chgData name="Prerak Jain" userId="997036a7-3d7b-4649-a536-ee6e59eb2fd8" providerId="ADAL" clId="{D83DC67C-81B8-4775-8374-D4C39D17647B}" dt="2025-11-14T15:53:49.329" v="458" actId="478"/>
          <ac:picMkLst>
            <pc:docMk/>
            <pc:sldMk cId="415798393" sldId="300"/>
            <ac:picMk id="1037" creationId="{47131304-E943-91BE-27CB-8B3FCA1B62D6}"/>
          </ac:picMkLst>
        </pc:picChg>
      </pc:sldChg>
      <pc:sldChg chg="modSp add del mod">
        <pc:chgData name="Prerak Jain" userId="997036a7-3d7b-4649-a536-ee6e59eb2fd8" providerId="ADAL" clId="{D83DC67C-81B8-4775-8374-D4C39D17647B}" dt="2025-11-14T16:17:13.058" v="790" actId="47"/>
        <pc:sldMkLst>
          <pc:docMk/>
          <pc:sldMk cId="1236579773" sldId="301"/>
        </pc:sldMkLst>
        <pc:spChg chg="mod">
          <ac:chgData name="Prerak Jain" userId="997036a7-3d7b-4649-a536-ee6e59eb2fd8" providerId="ADAL" clId="{D83DC67C-81B8-4775-8374-D4C39D17647B}" dt="2025-11-14T16:16:13.185" v="788" actId="20577"/>
          <ac:spMkLst>
            <pc:docMk/>
            <pc:sldMk cId="1236579773" sldId="301"/>
            <ac:spMk id="4" creationId="{AE65A3D1-2DFD-344A-A958-7CE6286D994D}"/>
          </ac:spMkLst>
        </pc:spChg>
      </pc:sldChg>
      <pc:sldChg chg="modSp add mod">
        <pc:chgData name="Prerak Jain" userId="997036a7-3d7b-4649-a536-ee6e59eb2fd8" providerId="ADAL" clId="{D83DC67C-81B8-4775-8374-D4C39D17647B}" dt="2025-11-14T16:22:33.100" v="910" actId="1076"/>
        <pc:sldMkLst>
          <pc:docMk/>
          <pc:sldMk cId="2548433086" sldId="302"/>
        </pc:sldMkLst>
        <pc:spChg chg="mod">
          <ac:chgData name="Prerak Jain" userId="997036a7-3d7b-4649-a536-ee6e59eb2fd8" providerId="ADAL" clId="{D83DC67C-81B8-4775-8374-D4C39D17647B}" dt="2025-11-14T16:22:33.100" v="910" actId="1076"/>
          <ac:spMkLst>
            <pc:docMk/>
            <pc:sldMk cId="2548433086" sldId="302"/>
            <ac:spMk id="8" creationId="{8AC037EA-73C8-5690-419A-9AA97CC5D4F9}"/>
          </ac:spMkLst>
        </pc:spChg>
        <pc:spChg chg="mod">
          <ac:chgData name="Prerak Jain" userId="997036a7-3d7b-4649-a536-ee6e59eb2fd8" providerId="ADAL" clId="{D83DC67C-81B8-4775-8374-D4C39D17647B}" dt="2025-11-14T16:17:18.857" v="803" actId="20577"/>
          <ac:spMkLst>
            <pc:docMk/>
            <pc:sldMk cId="2548433086" sldId="302"/>
            <ac:spMk id="9" creationId="{971BE296-E525-29CA-3FDA-CB02DA28F231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F79D816-133E-4883-BAF8-DB51FD303CA1}" type="doc">
      <dgm:prSet loTypeId="urn:microsoft.com/office/officeart/2005/8/layout/rings+Icon" loCatId="officeonline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1970760-8465-4F82-9882-4A36FE4C5543}">
      <dgm:prSet phldrT="[Text]" phldr="0" custT="1"/>
      <dgm:spPr>
        <a:solidFill>
          <a:srgbClr val="FFC000">
            <a:alpha val="50000"/>
          </a:srgbClr>
        </a:solidFill>
      </dgm:spPr>
      <dgm:t>
        <a:bodyPr/>
        <a:lstStyle/>
        <a:p>
          <a:r>
            <a:rPr lang="en-US" sz="2400" b="1"/>
            <a:t>ECONOMIC</a:t>
          </a:r>
        </a:p>
      </dgm:t>
    </dgm:pt>
    <dgm:pt modelId="{B64FFC72-3EEE-447B-9570-916F06DE58CA}" type="parTrans" cxnId="{BDE7247A-BC2A-4B19-9920-4495FDCC0A9B}">
      <dgm:prSet/>
      <dgm:spPr/>
      <dgm:t>
        <a:bodyPr/>
        <a:lstStyle/>
        <a:p>
          <a:endParaRPr lang="en-US"/>
        </a:p>
      </dgm:t>
    </dgm:pt>
    <dgm:pt modelId="{2377CF3F-CCB4-4EA9-AC5D-6544C5057DF2}" type="sibTrans" cxnId="{BDE7247A-BC2A-4B19-9920-4495FDCC0A9B}">
      <dgm:prSet/>
      <dgm:spPr/>
      <dgm:t>
        <a:bodyPr/>
        <a:lstStyle/>
        <a:p>
          <a:endParaRPr lang="en-US"/>
        </a:p>
      </dgm:t>
    </dgm:pt>
    <dgm:pt modelId="{3EB3BA7E-79E6-4542-8AAF-6F38CBFFC0BC}">
      <dgm:prSet phldrT="[Text]" phldr="0" custT="1"/>
      <dgm:spPr>
        <a:solidFill>
          <a:srgbClr val="FFC000">
            <a:alpha val="50000"/>
          </a:srgbClr>
        </a:solidFill>
      </dgm:spPr>
      <dgm:t>
        <a:bodyPr/>
        <a:lstStyle/>
        <a:p>
          <a:r>
            <a:rPr lang="en-US" sz="2400" b="1"/>
            <a:t>SOCIAL</a:t>
          </a:r>
        </a:p>
      </dgm:t>
    </dgm:pt>
    <dgm:pt modelId="{0AB31199-F0AD-4960-AA57-4704952442C0}" type="parTrans" cxnId="{7CCCAB72-CDFB-43BD-A48F-685BCB997A49}">
      <dgm:prSet/>
      <dgm:spPr/>
      <dgm:t>
        <a:bodyPr/>
        <a:lstStyle/>
        <a:p>
          <a:endParaRPr lang="en-US"/>
        </a:p>
      </dgm:t>
    </dgm:pt>
    <dgm:pt modelId="{F1FB52B6-3F67-45FD-AF64-1703D37A3E73}" type="sibTrans" cxnId="{7CCCAB72-CDFB-43BD-A48F-685BCB997A49}">
      <dgm:prSet/>
      <dgm:spPr/>
      <dgm:t>
        <a:bodyPr/>
        <a:lstStyle/>
        <a:p>
          <a:endParaRPr lang="en-US"/>
        </a:p>
      </dgm:t>
    </dgm:pt>
    <dgm:pt modelId="{C584146F-9311-4F8B-ABAB-9798625F5E38}">
      <dgm:prSet phldrT="[Text]" phldr="0" custT="1"/>
      <dgm:spPr>
        <a:solidFill>
          <a:srgbClr val="FFC000">
            <a:alpha val="50000"/>
          </a:srgbClr>
        </a:solidFill>
      </dgm:spPr>
      <dgm:t>
        <a:bodyPr/>
        <a:lstStyle/>
        <a:p>
          <a:r>
            <a:rPr lang="en-US" sz="2400" b="1" kern="1200">
              <a:solidFill>
                <a:prstClr val="black"/>
              </a:solidFill>
              <a:latin typeface="Calibri"/>
              <a:ea typeface="+mn-ea"/>
              <a:cs typeface="+mn-cs"/>
            </a:rPr>
            <a:t>ENVIRON-MENTAL</a:t>
          </a:r>
        </a:p>
      </dgm:t>
    </dgm:pt>
    <dgm:pt modelId="{1F6DF9AC-1485-4732-8F77-2AD1AF3EF04C}" type="parTrans" cxnId="{62EA7C80-12AE-46E1-AD49-73F1AEC3E519}">
      <dgm:prSet/>
      <dgm:spPr/>
      <dgm:t>
        <a:bodyPr/>
        <a:lstStyle/>
        <a:p>
          <a:endParaRPr lang="en-US"/>
        </a:p>
      </dgm:t>
    </dgm:pt>
    <dgm:pt modelId="{B904F559-55DF-4038-80EF-B23DDECF5751}" type="sibTrans" cxnId="{62EA7C80-12AE-46E1-AD49-73F1AEC3E519}">
      <dgm:prSet/>
      <dgm:spPr/>
      <dgm:t>
        <a:bodyPr/>
        <a:lstStyle/>
        <a:p>
          <a:endParaRPr lang="en-US"/>
        </a:p>
      </dgm:t>
    </dgm:pt>
    <dgm:pt modelId="{37E7A571-53EF-4E6C-8299-30BF7F09A85A}" type="pres">
      <dgm:prSet presAssocID="{BF79D816-133E-4883-BAF8-DB51FD303CA1}" presName="Name0" presStyleCnt="0">
        <dgm:presLayoutVars>
          <dgm:chMax val="7"/>
          <dgm:dir/>
          <dgm:resizeHandles val="exact"/>
        </dgm:presLayoutVars>
      </dgm:prSet>
      <dgm:spPr/>
    </dgm:pt>
    <dgm:pt modelId="{2277EDF6-E8E8-49EC-A55B-C8C601D0C20A}" type="pres">
      <dgm:prSet presAssocID="{BF79D816-133E-4883-BAF8-DB51FD303CA1}" presName="ellipse1" presStyleLbl="vennNode1" presStyleIdx="0" presStyleCnt="3">
        <dgm:presLayoutVars>
          <dgm:bulletEnabled val="1"/>
        </dgm:presLayoutVars>
      </dgm:prSet>
      <dgm:spPr/>
    </dgm:pt>
    <dgm:pt modelId="{1F96B00D-B891-4D21-A90A-28200FF1B1D5}" type="pres">
      <dgm:prSet presAssocID="{BF79D816-133E-4883-BAF8-DB51FD303CA1}" presName="ellipse2" presStyleLbl="vennNode1" presStyleIdx="1" presStyleCnt="3">
        <dgm:presLayoutVars>
          <dgm:bulletEnabled val="1"/>
        </dgm:presLayoutVars>
      </dgm:prSet>
      <dgm:spPr/>
    </dgm:pt>
    <dgm:pt modelId="{8EA301D4-129B-409E-9CEC-C932B7BD7EC4}" type="pres">
      <dgm:prSet presAssocID="{BF79D816-133E-4883-BAF8-DB51FD303CA1}" presName="ellipse3" presStyleLbl="vennNode1" presStyleIdx="2" presStyleCnt="3">
        <dgm:presLayoutVars>
          <dgm:bulletEnabled val="1"/>
        </dgm:presLayoutVars>
      </dgm:prSet>
      <dgm:spPr/>
    </dgm:pt>
  </dgm:ptLst>
  <dgm:cxnLst>
    <dgm:cxn modelId="{7CCCAB72-CDFB-43BD-A48F-685BCB997A49}" srcId="{BF79D816-133E-4883-BAF8-DB51FD303CA1}" destId="{3EB3BA7E-79E6-4542-8AAF-6F38CBFFC0BC}" srcOrd="1" destOrd="0" parTransId="{0AB31199-F0AD-4960-AA57-4704952442C0}" sibTransId="{F1FB52B6-3F67-45FD-AF64-1703D37A3E73}"/>
    <dgm:cxn modelId="{DE587E57-CE14-4F78-AA1D-C9E83A8DE379}" type="presOf" srcId="{3EB3BA7E-79E6-4542-8AAF-6F38CBFFC0BC}" destId="{1F96B00D-B891-4D21-A90A-28200FF1B1D5}" srcOrd="0" destOrd="0" presId="urn:microsoft.com/office/officeart/2005/8/layout/rings+Icon"/>
    <dgm:cxn modelId="{BDE7247A-BC2A-4B19-9920-4495FDCC0A9B}" srcId="{BF79D816-133E-4883-BAF8-DB51FD303CA1}" destId="{21970760-8465-4F82-9882-4A36FE4C5543}" srcOrd="0" destOrd="0" parTransId="{B64FFC72-3EEE-447B-9570-916F06DE58CA}" sibTransId="{2377CF3F-CCB4-4EA9-AC5D-6544C5057DF2}"/>
    <dgm:cxn modelId="{62EA7C80-12AE-46E1-AD49-73F1AEC3E519}" srcId="{BF79D816-133E-4883-BAF8-DB51FD303CA1}" destId="{C584146F-9311-4F8B-ABAB-9798625F5E38}" srcOrd="2" destOrd="0" parTransId="{1F6DF9AC-1485-4732-8F77-2AD1AF3EF04C}" sibTransId="{B904F559-55DF-4038-80EF-B23DDECF5751}"/>
    <dgm:cxn modelId="{3E260F8A-B540-4826-BEB4-12ACA2A560C0}" type="presOf" srcId="{C584146F-9311-4F8B-ABAB-9798625F5E38}" destId="{8EA301D4-129B-409E-9CEC-C932B7BD7EC4}" srcOrd="0" destOrd="0" presId="urn:microsoft.com/office/officeart/2005/8/layout/rings+Icon"/>
    <dgm:cxn modelId="{9C4C44AB-E2B0-4845-8E35-86888F3B9ED0}" type="presOf" srcId="{BF79D816-133E-4883-BAF8-DB51FD303CA1}" destId="{37E7A571-53EF-4E6C-8299-30BF7F09A85A}" srcOrd="0" destOrd="0" presId="urn:microsoft.com/office/officeart/2005/8/layout/rings+Icon"/>
    <dgm:cxn modelId="{7100C0FF-C32B-4F65-B5E5-7E7CC5C5FBF4}" type="presOf" srcId="{21970760-8465-4F82-9882-4A36FE4C5543}" destId="{2277EDF6-E8E8-49EC-A55B-C8C601D0C20A}" srcOrd="0" destOrd="0" presId="urn:microsoft.com/office/officeart/2005/8/layout/rings+Icon"/>
    <dgm:cxn modelId="{EE0887C0-677A-4FD1-8345-51D0F964D1B8}" type="presParOf" srcId="{37E7A571-53EF-4E6C-8299-30BF7F09A85A}" destId="{2277EDF6-E8E8-49EC-A55B-C8C601D0C20A}" srcOrd="0" destOrd="0" presId="urn:microsoft.com/office/officeart/2005/8/layout/rings+Icon"/>
    <dgm:cxn modelId="{45EEA254-6BBC-4C64-AC31-332B416553B4}" type="presParOf" srcId="{37E7A571-53EF-4E6C-8299-30BF7F09A85A}" destId="{1F96B00D-B891-4D21-A90A-28200FF1B1D5}" srcOrd="1" destOrd="0" presId="urn:microsoft.com/office/officeart/2005/8/layout/rings+Icon"/>
    <dgm:cxn modelId="{571AE777-5576-4239-B44A-D459B57A1EB1}" type="presParOf" srcId="{37E7A571-53EF-4E6C-8299-30BF7F09A85A}" destId="{8EA301D4-129B-409E-9CEC-C932B7BD7EC4}" srcOrd="2" destOrd="0" presId="urn:microsoft.com/office/officeart/2005/8/layout/rings+Icon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77EDF6-E8E8-49EC-A55B-C8C601D0C20A}">
      <dsp:nvSpPr>
        <dsp:cNvPr id="0" name=""/>
        <dsp:cNvSpPr/>
      </dsp:nvSpPr>
      <dsp:spPr>
        <a:xfrm>
          <a:off x="1206600" y="0"/>
          <a:ext cx="2364942" cy="2364908"/>
        </a:xfrm>
        <a:prstGeom prst="ellipse">
          <a:avLst/>
        </a:prstGeom>
        <a:solidFill>
          <a:srgbClr val="FFC000">
            <a:alpha val="50000"/>
          </a:srgb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/>
            <a:t>ECONOMIC</a:t>
          </a:r>
        </a:p>
      </dsp:txBody>
      <dsp:txXfrm>
        <a:off x="1552938" y="346333"/>
        <a:ext cx="1672266" cy="1672242"/>
      </dsp:txXfrm>
    </dsp:sp>
    <dsp:sp modelId="{1F96B00D-B891-4D21-A90A-28200FF1B1D5}">
      <dsp:nvSpPr>
        <dsp:cNvPr id="0" name=""/>
        <dsp:cNvSpPr/>
      </dsp:nvSpPr>
      <dsp:spPr>
        <a:xfrm>
          <a:off x="2423857" y="1577263"/>
          <a:ext cx="2364942" cy="2364908"/>
        </a:xfrm>
        <a:prstGeom prst="ellipse">
          <a:avLst/>
        </a:prstGeom>
        <a:solidFill>
          <a:srgbClr val="FFC000">
            <a:alpha val="50000"/>
          </a:srgb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/>
            <a:t>SOCIAL</a:t>
          </a:r>
        </a:p>
      </dsp:txBody>
      <dsp:txXfrm>
        <a:off x="2770195" y="1923596"/>
        <a:ext cx="1672266" cy="1672242"/>
      </dsp:txXfrm>
    </dsp:sp>
    <dsp:sp modelId="{8EA301D4-129B-409E-9CEC-C932B7BD7EC4}">
      <dsp:nvSpPr>
        <dsp:cNvPr id="0" name=""/>
        <dsp:cNvSpPr/>
      </dsp:nvSpPr>
      <dsp:spPr>
        <a:xfrm>
          <a:off x="3639675" y="0"/>
          <a:ext cx="2364942" cy="2364908"/>
        </a:xfrm>
        <a:prstGeom prst="ellipse">
          <a:avLst/>
        </a:prstGeom>
        <a:solidFill>
          <a:srgbClr val="FFC000">
            <a:alpha val="50000"/>
          </a:srgb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>
              <a:solidFill>
                <a:prstClr val="black"/>
              </a:solidFill>
              <a:latin typeface="Calibri"/>
              <a:ea typeface="+mn-ea"/>
              <a:cs typeface="+mn-cs"/>
            </a:rPr>
            <a:t>ENVIRON-MENTAL</a:t>
          </a:r>
        </a:p>
      </dsp:txBody>
      <dsp:txXfrm>
        <a:off x="3986013" y="346333"/>
        <a:ext cx="1672266" cy="167224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ings+Icon">
  <dgm:title val="Interconnected Rings"/>
  <dgm:desc val="Use to show overlapping or interconnected ideas or concepts. The first seven lines of Level 1 text correspond with a circle. Unused text does not appear, but remains available if you switch layouts.  "/>
  <dgm:catLst>
    <dgm:cat type="relationship" pri="32000"/>
    <dgm:cat type="officeonline" pri="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0"/>
        <dgm:pt modelId="20"/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/>
        <dgm:pt modelId="20"/>
        <dgm:pt modelId="30"/>
        <dgm:pt modelId="40"/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2" destOrd="0"/>
      </dgm:cxnLst>
      <dgm:bg/>
      <dgm:whole/>
    </dgm:dataModel>
  </dgm:clrData>
  <dgm:layoutNode name="Name0">
    <dgm:varLst>
      <dgm:chMax val="7"/>
      <dgm:dir/>
      <dgm:resizeHandles val="exact"/>
    </dgm:varLst>
    <dgm:choose name="Name1">
      <dgm:if name="Name2" axis="ch" ptType="node" func="cnt" op="lt" val="1">
        <dgm:alg type="composite"/>
        <dgm:shape xmlns:r="http://schemas.openxmlformats.org/officeDocument/2006/relationships" r:blip="">
          <dgm:adjLst/>
        </dgm:shape>
        <dgm:presOf/>
        <dgm:constrLst/>
        <dgm:ruleLst/>
      </dgm:if>
      <dgm:if name="Name3" axis="ch" ptType="node" func="cnt" op="equ" val="1">
        <dgm:alg type="composite">
          <dgm:param type="ar" val="1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/>
          <dgm:constr type="h" for="ch" forName="ellipse1" refType="h"/>
        </dgm:constrLst>
      </dgm:if>
      <dgm:if name="Name4" axis="ch" ptType="node" func="cnt" op="equ" val="2">
        <dgm:alg type="composite">
          <dgm:param type="ar" val="0.9086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6602"/>
          <dgm:constr type="h" for="ch" forName="ellipse1" refType="h" fact="0.5999"/>
          <dgm:constr type="l" for="ch" forName="ellipse2" refType="w" fact="0.3398"/>
          <dgm:constr type="t" for="ch" forName="ellipse2" refType="h" fact="0.4001"/>
          <dgm:constr type="w" for="ch" forName="ellipse2" refType="w" fact="0.6602"/>
          <dgm:constr type="h" for="ch" forName="ellipse2" refType="h" fact="0.5999"/>
        </dgm:constrLst>
      </dgm:if>
      <dgm:if name="Name5" axis="ch" ptType="node" func="cnt" op="equ" val="3">
        <dgm:alg type="composite">
          <dgm:param type="ar" val="1.2171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4929"/>
          <dgm:constr type="h" for="ch" forName="ellipse1" refType="h" fact="0.5999"/>
          <dgm:constr type="l" for="ch" forName="ellipse2" refType="w" fact="0.2537"/>
          <dgm:constr type="t" for="ch" forName="ellipse2" refType="h" fact="0.4001"/>
          <dgm:constr type="w" for="ch" forName="ellipse2" refType="w" fact="0.4929"/>
          <dgm:constr type="h" for="ch" forName="ellipse2" refType="h" fact="0.5999"/>
          <dgm:constr type="l" for="ch" forName="ellipse3" refType="w" fact="0.5071"/>
          <dgm:constr type="t" for="ch" forName="ellipse3" refType="h" fact="0"/>
          <dgm:constr type="w" for="ch" forName="ellipse3" refType="w" fact="0.4929"/>
          <dgm:constr type="h" for="ch" forName="ellipse3" refType="h" fact="0.5999"/>
        </dgm:constrLst>
      </dgm:if>
      <dgm:if name="Name6" axis="ch" ptType="node" func="cnt" op="equ" val="4">
        <dgm:alg type="composite">
          <dgm:param type="ar" val="1.5255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3932"/>
          <dgm:constr type="h" for="ch" forName="ellipse1" refType="h" fact="0.5999"/>
          <dgm:constr type="l" for="ch" forName="ellipse2" refType="w" fact="0.2023"/>
          <dgm:constr type="t" for="ch" forName="ellipse2" refType="h" fact="0.4001"/>
          <dgm:constr type="w" for="ch" forName="ellipse2" refType="w" fact="0.3932"/>
          <dgm:constr type="h" for="ch" forName="ellipse2" refType="h" fact="0.5999"/>
          <dgm:constr type="l" for="ch" forName="ellipse3" refType="w" fact="0.4045"/>
          <dgm:constr type="t" for="ch" forName="ellipse3" refType="h" fact="0"/>
          <dgm:constr type="w" for="ch" forName="ellipse3" refType="w" fact="0.3932"/>
          <dgm:constr type="h" for="ch" forName="ellipse3" refType="h" fact="0.5999"/>
          <dgm:constr type="l" for="ch" forName="ellipse4" refType="w" fact="0.6068"/>
          <dgm:constr type="t" for="ch" forName="ellipse4" refType="h" fact="0.4001"/>
          <dgm:constr type="w" for="ch" forName="ellipse4" refType="w" fact="0.3932"/>
          <dgm:constr type="h" for="ch" forName="ellipse4" refType="h" fact="0.5999"/>
        </dgm:constrLst>
      </dgm:if>
      <dgm:if name="Name7" axis="ch" ptType="node" func="cnt" op="equ" val="5">
        <dgm:alg type="composite">
          <dgm:param type="ar" val="1.834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3271"/>
          <dgm:constr type="h" for="ch" forName="ellipse1" refType="h" fact="0.5999"/>
          <dgm:constr type="l" for="ch" forName="ellipse2" refType="w" fact="0.1682"/>
          <dgm:constr type="t" for="ch" forName="ellipse2" refType="h" fact="0.4001"/>
          <dgm:constr type="w" for="ch" forName="ellipse2" refType="w" fact="0.3271"/>
          <dgm:constr type="h" for="ch" forName="ellipse2" refType="h" fact="0.5999"/>
          <dgm:constr type="l" for="ch" forName="ellipse3" refType="w" fact="0.3365"/>
          <dgm:constr type="t" for="ch" forName="ellipse3" refType="h" fact="0"/>
          <dgm:constr type="w" for="ch" forName="ellipse3" refType="w" fact="0.3271"/>
          <dgm:constr type="h" for="ch" forName="ellipse3" refType="h" fact="0.5999"/>
          <dgm:constr type="l" for="ch" forName="ellipse4" refType="w" fact="0.5047"/>
          <dgm:constr type="t" for="ch" forName="ellipse4" refType="h" fact="0.4001"/>
          <dgm:constr type="w" for="ch" forName="ellipse4" refType="w" fact="0.3271"/>
          <dgm:constr type="h" for="ch" forName="ellipse4" refType="h" fact="0.5999"/>
          <dgm:constr type="l" for="ch" forName="ellipse5" refType="w" fact="0.6729"/>
          <dgm:constr type="t" for="ch" forName="ellipse5" refType="h" fact="0"/>
          <dgm:constr type="w" for="ch" forName="ellipse5" refType="w" fact="0.3271"/>
          <dgm:constr type="h" for="ch" forName="ellipse5" refType="h" fact="0.5999"/>
        </dgm:constrLst>
      </dgm:if>
      <dgm:if name="Name8" axis="ch" ptType="node" func="cnt" op="equ" val="6">
        <dgm:alg type="composite">
          <dgm:param type="ar" val="2.1873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278"/>
          <dgm:constr type="h" for="ch" forName="ellipse1" refType="h" fact="0.6081"/>
          <dgm:constr type="l" for="ch" forName="ellipse2" refType="w" fact="0.1444"/>
          <dgm:constr type="t" for="ch" forName="ellipse2" refType="h" fact="0.3919"/>
          <dgm:constr type="w" for="ch" forName="ellipse2" refType="w" fact="0.278"/>
          <dgm:constr type="h" for="ch" forName="ellipse2" refType="h" fact="0.6081"/>
          <dgm:constr type="l" for="ch" forName="ellipse3" refType="w" fact="0.2888"/>
          <dgm:constr type="t" for="ch" forName="ellipse3" refType="h" fact="0"/>
          <dgm:constr type="w" for="ch" forName="ellipse3" refType="w" fact="0.278"/>
          <dgm:constr type="h" for="ch" forName="ellipse3" refType="h" fact="0.6081"/>
          <dgm:constr type="l" for="ch" forName="ellipse4" refType="w" fact="0.4332"/>
          <dgm:constr type="t" for="ch" forName="ellipse4" refType="h" fact="0.3919"/>
          <dgm:constr type="w" for="ch" forName="ellipse4" refType="w" fact="0.278"/>
          <dgm:constr type="h" for="ch" forName="ellipse4" refType="h" fact="0.6081"/>
          <dgm:constr type="l" for="ch" forName="ellipse5" refType="w" fact="0.5776"/>
          <dgm:constr type="t" for="ch" forName="ellipse5" refType="h" fact="0"/>
          <dgm:constr type="w" for="ch" forName="ellipse5" refType="w" fact="0.278"/>
          <dgm:constr type="h" for="ch" forName="ellipse5" refType="h" fact="0.6081"/>
          <dgm:constr type="l" for="ch" forName="ellipse6" refType="w" fact="0.722"/>
          <dgm:constr type="t" for="ch" forName="ellipse6" refType="h" fact="0.3919"/>
          <dgm:constr type="w" for="ch" forName="ellipse6" refType="w" fact="0.278"/>
          <dgm:constr type="h" for="ch" forName="ellipse6" refType="h" fact="0.6081"/>
        </dgm:constrLst>
      </dgm:if>
      <dgm:else name="Name9">
        <dgm:alg type="composite">
          <dgm:param type="ar" val="2.3466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2455"/>
          <dgm:constr type="h" for="ch" forName="ellipse1" refType="h" fact="0.5761"/>
          <dgm:constr type="l" for="ch" forName="ellipse2" refType="w" fact="0.1257"/>
          <dgm:constr type="t" for="ch" forName="ellipse2" refType="h" fact="0.4239"/>
          <dgm:constr type="w" for="ch" forName="ellipse2" refType="w" fact="0.2455"/>
          <dgm:constr type="h" for="ch" forName="ellipse2" refType="h" fact="0.5761"/>
          <dgm:constr type="l" for="ch" forName="ellipse3" refType="w" fact="0.2515"/>
          <dgm:constr type="t" for="ch" forName="ellipse3" refType="h" fact="0"/>
          <dgm:constr type="w" for="ch" forName="ellipse3" refType="w" fact="0.2455"/>
          <dgm:constr type="h" for="ch" forName="ellipse3" refType="h" fact="0.5761"/>
          <dgm:constr type="l" for="ch" forName="ellipse4" refType="w" fact="0.3772"/>
          <dgm:constr type="t" for="ch" forName="ellipse4" refType="h" fact="0.4239"/>
          <dgm:constr type="w" for="ch" forName="ellipse4" refType="w" fact="0.2455"/>
          <dgm:constr type="h" for="ch" forName="ellipse4" refType="h" fact="0.5761"/>
          <dgm:constr type="l" for="ch" forName="ellipse5" refType="w" fact="0.503"/>
          <dgm:constr type="t" for="ch" forName="ellipse5" refType="h" fact="0"/>
          <dgm:constr type="w" for="ch" forName="ellipse5" refType="w" fact="0.2455"/>
          <dgm:constr type="h" for="ch" forName="ellipse5" refType="h" fact="0.5761"/>
          <dgm:constr type="l" for="ch" forName="ellipse6" refType="w" fact="0.6287"/>
          <dgm:constr type="t" for="ch" forName="ellipse6" refType="h" fact="0.4239"/>
          <dgm:constr type="w" for="ch" forName="ellipse6" refType="w" fact="0.2455"/>
          <dgm:constr type="h" for="ch" forName="ellipse6" refType="h" fact="0.5761"/>
          <dgm:constr type="l" for="ch" forName="ellipse7" refType="w" fact="0.7545"/>
          <dgm:constr type="t" for="ch" forName="ellipse7" refType="h" fact="0"/>
          <dgm:constr type="w" for="ch" forName="ellipse7" refType="w" fact="0.2455"/>
          <dgm:constr type="h" for="ch" forName="ellipse7" refType="h" fact="0.5761"/>
        </dgm:constrLst>
      </dgm:else>
    </dgm:choose>
    <dgm:choose name="Name10">
      <dgm:if name="Name11" axis="ch" ptType="node" func="cnt" op="gte" val="1">
        <dgm:layoutNode name="ellipse1" styleLbl="vennNode1">
          <dgm:varLst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choose name="Name12">
            <dgm:if name="Name13" func="var" arg="dir" op="equ" val="norm">
              <dgm:presOf axis="ch desOrSelf" ptType="node node" st="1 1" cnt="1 0"/>
            </dgm:if>
            <dgm:else name="Name14">
              <dgm:choose name="Name15">
                <dgm:if name="Name16" axis="ch" ptType="node" func="cnt" op="equ" val="1">
                  <dgm:presOf axis="ch desOrSelf" ptType="node node" st="1 1" cnt="1 0"/>
                </dgm:if>
                <dgm:if name="Name17" axis="ch" ptType="node" func="cnt" op="equ" val="2">
                  <dgm:presOf axis="ch desOrSelf" ptType="node node" st="2 1" cnt="1 0"/>
                </dgm:if>
                <dgm:if name="Name18" axis="ch" ptType="node" func="cnt" op="equ" val="3">
                  <dgm:presOf axis="ch desOrSelf" ptType="node node" st="3 1" cnt="1 0"/>
                </dgm:if>
                <dgm:if name="Name19" axis="ch" ptType="node" func="cnt" op="equ" val="4">
                  <dgm:presOf axis="ch desOrSelf" ptType="node node" st="4 1" cnt="1 0"/>
                </dgm:if>
                <dgm:if name="Name20" axis="ch" ptType="node" func="cnt" op="equ" val="5">
                  <dgm:presOf axis="ch desOrSelf" ptType="node node" st="5 1" cnt="1 0"/>
                </dgm:if>
                <dgm:if name="Name21" axis="ch" ptType="node" func="cnt" op="equ" val="6">
                  <dgm:presOf axis="ch desOrSelf" ptType="node node" st="6 1" cnt="1 0"/>
                </dgm:if>
                <dgm:if name="Name22" axis="ch" ptType="node" func="cnt" op="gte" val="7">
                  <dgm:presOf axis="ch desOrSelf" ptType="node node" st="7 1" cnt="1 0"/>
                </dgm:if>
                <dgm:else name="Name23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24"/>
    </dgm:choose>
    <dgm:choose name="Name25">
      <dgm:if name="Name26" axis="ch" ptType="node" func="cnt" op="gte" val="2">
        <dgm:layoutNode name="ellipse2" styleLbl="vennNode1">
          <dgm:varLst>
            <dgm:bulletEnabled val="1"/>
          </dgm:varLst>
          <dgm:alg type="tx"/>
          <dgm:choose name="Name27">
            <dgm:if name="Name28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2 1" cnt="1 0"/>
            </dgm:if>
            <dgm:else name="Name29">
              <dgm:shape xmlns:r="http://schemas.openxmlformats.org/officeDocument/2006/relationships" type="ellipse" r:blip="" zOrderOff="-2">
                <dgm:adjLst/>
              </dgm:shape>
              <dgm:choose name="Name30">
                <dgm:if name="Name31" axis="ch" ptType="node" func="cnt" op="equ" val="2">
                  <dgm:presOf axis="ch desOrSelf" ptType="node node" st="1 1" cnt="1 0"/>
                </dgm:if>
                <dgm:if name="Name32" axis="ch" ptType="node" func="cnt" op="equ" val="3">
                  <dgm:presOf axis="ch desOrSelf" ptType="node node" st="2 1" cnt="1 0"/>
                </dgm:if>
                <dgm:if name="Name33" axis="ch" ptType="node" func="cnt" op="equ" val="4">
                  <dgm:presOf axis="ch desOrSelf" ptType="node node" st="3 1" cnt="1 0"/>
                </dgm:if>
                <dgm:if name="Name34" axis="ch" ptType="node" func="cnt" op="equ" val="5">
                  <dgm:presOf axis="ch desOrSelf" ptType="node node" st="4 1" cnt="1 0"/>
                </dgm:if>
                <dgm:if name="Name35" axis="ch" ptType="node" func="cnt" op="equ" val="6">
                  <dgm:presOf axis="ch desOrSelf" ptType="node node" st="5 1" cnt="1 0"/>
                </dgm:if>
                <dgm:if name="Name36" axis="ch" ptType="node" func="cnt" op="gte" val="7">
                  <dgm:presOf axis="ch desOrSelf" ptType="node node" st="6 1" cnt="1 0"/>
                </dgm:if>
                <dgm:else name="Name37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38"/>
    </dgm:choose>
    <dgm:choose name="Name39">
      <dgm:if name="Name40" axis="ch" ptType="node" func="cnt" op="gte" val="3">
        <dgm:layoutNode name="ellipse3" styleLbl="vennNode1">
          <dgm:varLst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choose name="Name41">
            <dgm:if name="Name42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3 1" cnt="1 0"/>
            </dgm:if>
            <dgm:else name="Name43">
              <dgm:shape xmlns:r="http://schemas.openxmlformats.org/officeDocument/2006/relationships" type="ellipse" r:blip="" zOrderOff="-4">
                <dgm:adjLst/>
              </dgm:shape>
              <dgm:choose name="Name44">
                <dgm:if name="Name45" axis="ch" ptType="node" func="cnt" op="equ" val="3">
                  <dgm:presOf axis="ch desOrSelf" ptType="node node" st="1 1" cnt="1 0"/>
                </dgm:if>
                <dgm:if name="Name46" axis="ch" ptType="node" func="cnt" op="equ" val="4">
                  <dgm:presOf axis="ch desOrSelf" ptType="node node" st="2 1" cnt="1 0"/>
                </dgm:if>
                <dgm:if name="Name47" axis="ch" ptType="node" func="cnt" op="equ" val="5">
                  <dgm:presOf axis="ch desOrSelf" ptType="node node" st="3 1" cnt="1 0"/>
                </dgm:if>
                <dgm:if name="Name48" axis="ch" ptType="node" func="cnt" op="equ" val="6">
                  <dgm:presOf axis="ch desOrSelf" ptType="node node" st="4 1" cnt="1 0"/>
                </dgm:if>
                <dgm:if name="Name49" axis="ch" ptType="node" func="cnt" op="gte" val="7">
                  <dgm:presOf axis="ch desOrSelf" ptType="node node" st="5 1" cnt="1 0"/>
                </dgm:if>
                <dgm:else name="Name50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1"/>
    </dgm:choose>
    <dgm:choose name="Name52">
      <dgm:if name="Name53" axis="ch" ptType="node" func="cnt" op="gte" val="4">
        <dgm:layoutNode name="ellipse4" styleLbl="vennNode1">
          <dgm:varLst>
            <dgm:bulletEnabled val="1"/>
          </dgm:varLst>
          <dgm:alg type="tx"/>
          <dgm:choose name="Name54">
            <dgm:if name="Name55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4 1" cnt="1 0"/>
            </dgm:if>
            <dgm:else name="Name56">
              <dgm:shape xmlns:r="http://schemas.openxmlformats.org/officeDocument/2006/relationships" type="ellipse" r:blip="" zOrderOff="-6">
                <dgm:adjLst/>
              </dgm:shape>
              <dgm:choose name="Name57">
                <dgm:if name="Name58" axis="ch" ptType="node" func="cnt" op="equ" val="4">
                  <dgm:presOf axis="ch desOrSelf" ptType="node node" st="1 1" cnt="1 0"/>
                </dgm:if>
                <dgm:if name="Name59" axis="ch" ptType="node" func="cnt" op="equ" val="5">
                  <dgm:presOf axis="ch desOrSelf" ptType="node node" st="2 1" cnt="1 0"/>
                </dgm:if>
                <dgm:if name="Name60" axis="ch" ptType="node" func="cnt" op="equ" val="6">
                  <dgm:presOf axis="ch desOrSelf" ptType="node node" st="3 1" cnt="1 0"/>
                </dgm:if>
                <dgm:if name="Name61" axis="ch" ptType="node" func="cnt" op="gte" val="7">
                  <dgm:presOf axis="ch desOrSelf" ptType="node node" st="4 1" cnt="1 0"/>
                </dgm:if>
                <dgm:else name="Name62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63"/>
    </dgm:choose>
    <dgm:choose name="Name64">
      <dgm:if name="Name65" axis="ch" ptType="node" func="cnt" op="gte" val="5">
        <dgm:layoutNode name="ellipse5" styleLbl="vennNode1">
          <dgm:varLst>
            <dgm:bulletEnabled val="1"/>
          </dgm:varLst>
          <dgm:alg type="tx"/>
          <dgm:choose name="Name66">
            <dgm:if name="Name67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5 1" cnt="1 0"/>
            </dgm:if>
            <dgm:else name="Name68">
              <dgm:shape xmlns:r="http://schemas.openxmlformats.org/officeDocument/2006/relationships" type="ellipse" r:blip="" zOrderOff="-8">
                <dgm:adjLst/>
              </dgm:shape>
              <dgm:choose name="Name69">
                <dgm:if name="Name70" axis="ch" ptType="node" func="cnt" op="equ" val="5">
                  <dgm:presOf axis="ch desOrSelf" ptType="node node" st="1 1" cnt="1 0"/>
                </dgm:if>
                <dgm:if name="Name71" axis="ch" ptType="node" func="cnt" op="equ" val="6">
                  <dgm:presOf axis="ch desOrSelf" ptType="node node" st="2 1" cnt="1 0"/>
                </dgm:if>
                <dgm:if name="Name72" axis="ch" ptType="node" func="cnt" op="gte" val="7">
                  <dgm:presOf axis="ch desOrSelf" ptType="node node" st="3 1" cnt="1 0"/>
                </dgm:if>
                <dgm:else name="Name73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74"/>
    </dgm:choose>
    <dgm:choose name="Name75">
      <dgm:if name="Name76" axis="ch" ptType="node" func="cnt" op="gte" val="6">
        <dgm:layoutNode name="ellipse6" styleLbl="vennNode1">
          <dgm:varLst>
            <dgm:bulletEnabled val="1"/>
          </dgm:varLst>
          <dgm:alg type="tx"/>
          <dgm:choose name="Name77">
            <dgm:if name="Name78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6 1" cnt="1 0"/>
            </dgm:if>
            <dgm:else name="Name79">
              <dgm:shape xmlns:r="http://schemas.openxmlformats.org/officeDocument/2006/relationships" type="ellipse" r:blip="" zOrderOff="-10">
                <dgm:adjLst/>
              </dgm:shape>
              <dgm:choose name="Name80">
                <dgm:if name="Name81" axis="ch" ptType="node" func="cnt" op="equ" val="6">
                  <dgm:presOf axis="ch desOrSelf" ptType="node node" st="1 1" cnt="1 0"/>
                </dgm:if>
                <dgm:if name="Name82" axis="ch" ptType="node" func="cnt" op="gte" val="7">
                  <dgm:presOf axis="ch desOrSelf" ptType="node node" st="2 1" cnt="1 0"/>
                </dgm:if>
                <dgm:else name="Name83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84"/>
    </dgm:choose>
    <dgm:choose name="Name85">
      <dgm:if name="Name86" axis="ch" ptType="node" func="cnt" op="gte" val="7">
        <dgm:layoutNode name="ellipse7" styleLbl="vennNode1">
          <dgm:varLst>
            <dgm:bulletEnabled val="1"/>
          </dgm:varLst>
          <dgm:alg type="tx"/>
          <dgm:choose name="Name87">
            <dgm:if name="Name88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7 1" cnt="1 0"/>
            </dgm:if>
            <dgm:else name="Name89">
              <dgm:shape xmlns:r="http://schemas.openxmlformats.org/officeDocument/2006/relationships" type="ellipse" r:blip="" zOrderOff="-12">
                <dgm:adjLst/>
              </dgm:shape>
              <dgm:presOf axis="ch desOrSelf" ptType="node node" st="1 1" cnt="1 0"/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90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23E41F-C160-4D3C-9D2B-AA84EAC285C4}" type="datetimeFigureOut">
              <a:rPr lang="en-US" smtClean="0"/>
              <a:t>11/14/2025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1B645B-4F55-438C-ACD7-D6619C3AC6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483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27D5AA-8771-8454-D405-C96E1678C9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58C99C4-15D8-A719-61E6-1843815D707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A18D2DB-31E0-BB7F-0E3C-5FE01F904C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5ECF1B-5D6C-4231-2E20-6539AA0F98A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1B645B-4F55-438C-ACD7-D6619C3AC6C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4883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**Our Competitive Edge:**</a:t>
            </a:r>
            <a:endParaRPr lang="en-US" sz="1200" b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 </a:t>
            </a:r>
            <a:r>
              <a:rPr lang="en-US" sz="12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**Complementary, Not Competitive:**</a:t>
            </a:r>
            <a:r>
              <a:rPr lang="en-US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We enhance Google Maps with sustainability intelligence via API</a:t>
            </a:r>
          </a:p>
          <a:p>
            <a:r>
              <a:rPr lang="en-US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 </a:t>
            </a:r>
            <a:r>
              <a:rPr lang="en-US" sz="12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**India-First Design:**</a:t>
            </a:r>
            <a:r>
              <a:rPr lang="en-US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Vernacular AI (Qwen 2.5), ₹99/month pricing, works on low-end phones</a:t>
            </a:r>
          </a:p>
          <a:p>
            <a:r>
              <a:rPr lang="en-US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3. </a:t>
            </a:r>
            <a:r>
              <a:rPr lang="en-US" sz="12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**Green AI:**</a:t>
            </a:r>
            <a:r>
              <a:rPr lang="en-US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Only solution using CPU-optimized LLM (</a:t>
            </a:r>
            <a:r>
              <a:rPr lang="en-US" sz="1200" b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Ziroh</a:t>
            </a:r>
            <a:r>
              <a:rPr lang="en-US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Labs) - 75% less energy than GPU alternatives</a:t>
            </a:r>
          </a:p>
          <a:p>
            <a:r>
              <a:rPr lang="en-US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4. </a:t>
            </a:r>
            <a:r>
              <a:rPr lang="en-US" sz="12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**Rewards That Work:**</a:t>
            </a:r>
            <a:r>
              <a:rPr lang="en-US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Actual ₹₹₹ savings, not just points</a:t>
            </a:r>
          </a:p>
          <a:p>
            <a:r>
              <a:rPr lang="en-US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5. </a:t>
            </a:r>
            <a:r>
              <a:rPr lang="en-US" sz="12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**Ecosystem Play:**</a:t>
            </a:r>
            <a:r>
              <a:rPr lang="en-US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We're the sustainability layer for the entire mobility stack</a:t>
            </a:r>
          </a:p>
          <a:p>
            <a:br>
              <a:rPr lang="en-US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sz="1200" b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**The Unfair Advantage:**</a:t>
            </a:r>
            <a:endParaRPr lang="en-US" sz="1200" b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 "We're not trying to replace anyone. We're the green intelligence layer that makes every mobility solution better."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1B645B-4F55-438C-ACD7-D6619C3AC6C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7487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71859B-6BCB-CDE2-4426-24152D5940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493A12D-B647-A01C-E2C5-9801EBD71D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F2ACAE3-EC1F-6D82-4ED3-C5CD48A877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Live Demo: See It In Action (2-3 min)</a:t>
            </a:r>
            <a:endParaRPr lang="en-US" sz="1200" b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br>
              <a:rPr lang="en-US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sz="1200" b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**"Let me show you how </a:t>
            </a:r>
            <a:r>
              <a:rPr lang="en-US" sz="1200" b="1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PragatiDhara</a:t>
            </a:r>
            <a:r>
              <a:rPr lang="en-US" sz="12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works in the real world."**</a:t>
            </a:r>
            <a:endParaRPr lang="en-US" sz="1200" b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br>
              <a:rPr lang="en-US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sz="1200" b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**Demo Flow (On Android Device):**</a:t>
            </a:r>
            <a:endParaRPr lang="en-US" sz="1200" b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br>
              <a:rPr lang="en-US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sz="1200" b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**Scene 1: Planning a Trip (30 sec)**</a:t>
            </a:r>
            <a:endParaRPr lang="en-US" sz="1200" b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Open app, enter: "Koramangala to Whitefield" (classic Bangalore nightmare)</a:t>
            </a:r>
          </a:p>
          <a:p>
            <a:r>
              <a:rPr lang="en-US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App fetches routes from Google Maps API</a:t>
            </a:r>
          </a:p>
          <a:p>
            <a:r>
              <a:rPr lang="en-US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Our AI (Qwen 2.5 via </a:t>
            </a:r>
            <a:r>
              <a:rPr lang="en-US" sz="1200" b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Ziroh</a:t>
            </a:r>
            <a:r>
              <a:rPr lang="en-US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Labs) analyzes and scores each route:</a:t>
            </a:r>
          </a:p>
          <a:p>
            <a:r>
              <a:rPr lang="en-US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- 🔴 Fast Route: 45 min, 18 km, 4.2 kg CO₂, 0 points</a:t>
            </a:r>
          </a:p>
          <a:p>
            <a:r>
              <a:rPr lang="en-US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- 🟡 Balanced: 52 min, 20 km, 3.1 kg CO₂, 50 points</a:t>
            </a:r>
          </a:p>
          <a:p>
            <a:r>
              <a:rPr lang="en-US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- 🟢 Eco Route: 58 min, 22 km, 2.3 kg CO₂, 120 points</a:t>
            </a:r>
          </a:p>
          <a:p>
            <a:br>
              <a:rPr lang="en-US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sz="1200" b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**Scene 2: Real-time Intelligence (30 sec)**</a:t>
            </a:r>
            <a:endParaRPr lang="en-US" sz="1200" b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Select Eco Route</a:t>
            </a:r>
          </a:p>
          <a:p>
            <a:r>
              <a:rPr lang="en-US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Show traffic prediction: "Heavy congestion expected on Sarjapur Road at 6 PM"</a:t>
            </a:r>
          </a:p>
          <a:p>
            <a:r>
              <a:rPr lang="en-US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App suggests: "Leave now and earn 30 bonus points"</a:t>
            </a:r>
          </a:p>
          <a:p>
            <a:r>
              <a:rPr lang="en-US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Display community reports: "2 users reported pothole on Old Airport Road"</a:t>
            </a:r>
          </a:p>
          <a:p>
            <a:br>
              <a:rPr lang="en-US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sz="1200" b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**Scene 3: The Journey (45 sec)**</a:t>
            </a:r>
            <a:endParaRPr lang="en-US" sz="1200" b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Show map with dynamic rerouting</a:t>
            </a:r>
          </a:p>
          <a:p>
            <a:r>
              <a:rPr lang="en-US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Incident alert: "Accident reported ahead - rerouting via alternate path"</a:t>
            </a:r>
          </a:p>
          <a:p>
            <a:r>
              <a:rPr lang="en-US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Carpool suggestion: "2 </a:t>
            </a:r>
            <a:r>
              <a:rPr lang="en-US" sz="1200" b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PragatiDhara</a:t>
            </a:r>
            <a:r>
              <a:rPr lang="en-US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users going same direction - carpool?"</a:t>
            </a:r>
          </a:p>
          <a:p>
            <a:r>
              <a:rPr lang="en-US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Real-time CO₂ savings counter: "You've saved 1.9 kg CO₂ so far! 🌱"</a:t>
            </a:r>
          </a:p>
          <a:p>
            <a:br>
              <a:rPr lang="en-US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sz="1200" b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**Scene 4: Trip Complete - Rewards (30 sec)**</a:t>
            </a:r>
            <a:endParaRPr lang="en-US" sz="1200" b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Trip summary dashboard:</a:t>
            </a:r>
          </a:p>
          <a:p>
            <a:r>
              <a:rPr lang="en-US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- Distance: 22 km</a:t>
            </a:r>
          </a:p>
          <a:p>
            <a:r>
              <a:rPr lang="en-US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- Time: 54 min</a:t>
            </a:r>
          </a:p>
          <a:p>
            <a:r>
              <a:rPr lang="en-US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- CO₂ saved: 2.3 kg (vs fastest route)</a:t>
            </a:r>
          </a:p>
          <a:p>
            <a:r>
              <a:rPr lang="en-US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- </a:t>
            </a:r>
            <a:r>
              <a:rPr lang="en-US" sz="12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**Points earned: 120 + 30 (bonus) = 150 points**</a:t>
            </a:r>
            <a:endParaRPr lang="en-US" sz="1200" b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- Monthly total: 2,450 points = ₹245 redeemable</a:t>
            </a:r>
          </a:p>
          <a:p>
            <a:r>
              <a:rPr lang="en-US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Show redemption options: Fuel discount, EV charging, Amazon voucher</a:t>
            </a:r>
          </a:p>
          <a:p>
            <a:br>
              <a:rPr lang="en-US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sz="1200" b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**Scene 5: Impact Dashboard (30 sec)**</a:t>
            </a:r>
            <a:endParaRPr lang="en-US" sz="1200" b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Personal impact: "300 kg CO₂ saved this year = 14 trees planted"</a:t>
            </a:r>
          </a:p>
          <a:p>
            <a:r>
              <a:rPr lang="en-US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City leaderboard: "You're #247 in Bangalore! Top 5% eco-warriors"</a:t>
            </a:r>
          </a:p>
          <a:p>
            <a:r>
              <a:rPr lang="en-US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Community impact: "50,000 Bangalore users saved 15M kg CO₂ this month"</a:t>
            </a:r>
          </a:p>
          <a:p>
            <a:br>
              <a:rPr lang="en-US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sz="1200" b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**Backup Demo:**</a:t>
            </a:r>
            <a:r>
              <a:rPr lang="en-US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Have video recording ready in case of connectivity issues</a:t>
            </a:r>
          </a:p>
          <a:p>
            <a:br>
              <a:rPr lang="en-US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sz="1200" b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**Key Messages During Demo:**</a:t>
            </a:r>
            <a:endParaRPr lang="en-US" sz="1200" b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"Notice: We use Google Maps for routing accuracy, then add our sustainability intelligence"</a:t>
            </a:r>
          </a:p>
          <a:p>
            <a:r>
              <a:rPr lang="en-US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"Qwen 2.5 LLM running on CPU via </a:t>
            </a:r>
            <a:r>
              <a:rPr lang="en-US" sz="1200" b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Ziroh</a:t>
            </a:r>
            <a:r>
              <a:rPr lang="en-US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Labs - no GPU needed, 75% less energy"</a:t>
            </a:r>
          </a:p>
          <a:p>
            <a:r>
              <a:rPr lang="en-US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"See how we calculate emissions for different vehicle types"</a:t>
            </a:r>
          </a:p>
          <a:p>
            <a:r>
              <a:rPr lang="en-US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"This AI runs efficiently without draining your battery"</a:t>
            </a: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942DE5-F44E-156B-B24A-453AA3373AE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1B645B-4F55-438C-ACD7-D6619C3AC6C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0609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C7BE4E-7C2B-21C4-4BCB-17159C6810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D46A2B4-89FB-E58B-BC18-DFAFD808BDB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7E1ABCB-645A-DE2B-21C1-D395DEC551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Live Demo: See It In Action (2-3 min)</a:t>
            </a:r>
            <a:endParaRPr lang="en-US" sz="1200" b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br>
              <a:rPr lang="en-US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sz="1200" b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**"Let me show you how </a:t>
            </a:r>
            <a:r>
              <a:rPr lang="en-US" sz="1200" b="1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PragatiDhara</a:t>
            </a:r>
            <a:r>
              <a:rPr lang="en-US" sz="12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works in the real world."**</a:t>
            </a:r>
            <a:endParaRPr lang="en-US" sz="1200" b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br>
              <a:rPr lang="en-US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sz="1200" b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**Demo Flow (On Android Device):**</a:t>
            </a:r>
            <a:endParaRPr lang="en-US" sz="1200" b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br>
              <a:rPr lang="en-US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sz="1200" b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**Scene 1: Planning a Trip (30 sec)**</a:t>
            </a:r>
            <a:endParaRPr lang="en-US" sz="1200" b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Open app, enter: "Koramangala to Whitefield" (classic Bangalore nightmare)</a:t>
            </a:r>
          </a:p>
          <a:p>
            <a:r>
              <a:rPr lang="en-US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App fetches routes from Google Maps API</a:t>
            </a:r>
          </a:p>
          <a:p>
            <a:r>
              <a:rPr lang="en-US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Our AI (Qwen 2.5 via </a:t>
            </a:r>
            <a:r>
              <a:rPr lang="en-US" sz="1200" b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Ziroh</a:t>
            </a:r>
            <a:r>
              <a:rPr lang="en-US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Labs) analyzes and scores each route:</a:t>
            </a:r>
          </a:p>
          <a:p>
            <a:r>
              <a:rPr lang="en-US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- 🔴 Fast Route: 45 min, 18 km, 4.2 kg CO₂, 0 points</a:t>
            </a:r>
          </a:p>
          <a:p>
            <a:r>
              <a:rPr lang="en-US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- 🟡 Balanced: 52 min, 20 km, 3.1 kg CO₂, 50 points</a:t>
            </a:r>
          </a:p>
          <a:p>
            <a:r>
              <a:rPr lang="en-US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- 🟢 Eco Route: 58 min, 22 km, 2.3 kg CO₂, 120 points</a:t>
            </a:r>
          </a:p>
          <a:p>
            <a:br>
              <a:rPr lang="en-US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sz="1200" b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**Scene 2: Real-time Intelligence (30 sec)**</a:t>
            </a:r>
            <a:endParaRPr lang="en-US" sz="1200" b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Select Eco Route</a:t>
            </a:r>
          </a:p>
          <a:p>
            <a:r>
              <a:rPr lang="en-US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Show traffic prediction: "Heavy congestion expected on Sarjapur Road at 6 PM"</a:t>
            </a:r>
          </a:p>
          <a:p>
            <a:r>
              <a:rPr lang="en-US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App suggests: "Leave now and earn 30 bonus points"</a:t>
            </a:r>
          </a:p>
          <a:p>
            <a:r>
              <a:rPr lang="en-US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Display community reports: "2 users reported pothole on Old Airport Road"</a:t>
            </a:r>
          </a:p>
          <a:p>
            <a:br>
              <a:rPr lang="en-US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sz="1200" b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**Scene 3: The Journey (45 sec)**</a:t>
            </a:r>
            <a:endParaRPr lang="en-US" sz="1200" b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Show map with dynamic rerouting</a:t>
            </a:r>
          </a:p>
          <a:p>
            <a:r>
              <a:rPr lang="en-US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Incident alert: "Accident reported ahead - rerouting via alternate path"</a:t>
            </a:r>
          </a:p>
          <a:p>
            <a:r>
              <a:rPr lang="en-US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Carpool suggestion: "2 </a:t>
            </a:r>
            <a:r>
              <a:rPr lang="en-US" sz="1200" b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PragatiDhara</a:t>
            </a:r>
            <a:r>
              <a:rPr lang="en-US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users going same direction - carpool?"</a:t>
            </a:r>
          </a:p>
          <a:p>
            <a:r>
              <a:rPr lang="en-US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Real-time CO₂ savings counter: "You've saved 1.9 kg CO₂ so far! 🌱"</a:t>
            </a:r>
          </a:p>
          <a:p>
            <a:br>
              <a:rPr lang="en-US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sz="1200" b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**Scene 4: Trip Complete - Rewards (30 sec)**</a:t>
            </a:r>
            <a:endParaRPr lang="en-US" sz="1200" b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Trip summary dashboard:</a:t>
            </a:r>
          </a:p>
          <a:p>
            <a:r>
              <a:rPr lang="en-US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- Distance: 22 km</a:t>
            </a:r>
          </a:p>
          <a:p>
            <a:r>
              <a:rPr lang="en-US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- Time: 54 min</a:t>
            </a:r>
          </a:p>
          <a:p>
            <a:r>
              <a:rPr lang="en-US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- CO₂ saved: 2.3 kg (vs fastest route)</a:t>
            </a:r>
          </a:p>
          <a:p>
            <a:r>
              <a:rPr lang="en-US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- </a:t>
            </a:r>
            <a:r>
              <a:rPr lang="en-US" sz="12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**Points earned: 120 + 30 (bonus) = 150 points**</a:t>
            </a:r>
            <a:endParaRPr lang="en-US" sz="1200" b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- Monthly total: 2,450 points = ₹245 redeemable</a:t>
            </a:r>
          </a:p>
          <a:p>
            <a:r>
              <a:rPr lang="en-US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Show redemption options: Fuel discount, EV charging, Amazon voucher</a:t>
            </a:r>
          </a:p>
          <a:p>
            <a:br>
              <a:rPr lang="en-US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sz="1200" b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**Scene 5: Impact Dashboard (30 sec)**</a:t>
            </a:r>
            <a:endParaRPr lang="en-US" sz="1200" b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Personal impact: "300 kg CO₂ saved this year = 14 trees planted"</a:t>
            </a:r>
          </a:p>
          <a:p>
            <a:r>
              <a:rPr lang="en-US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City leaderboard: "You're #247 in Bangalore! Top 5% eco-warriors"</a:t>
            </a:r>
          </a:p>
          <a:p>
            <a:r>
              <a:rPr lang="en-US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Community impact: "50,000 Bangalore users saved 15M kg CO₂ this month"</a:t>
            </a:r>
          </a:p>
          <a:p>
            <a:br>
              <a:rPr lang="en-US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sz="1200" b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**Backup Demo:**</a:t>
            </a:r>
            <a:r>
              <a:rPr lang="en-US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Have video recording ready in case of connectivity issues</a:t>
            </a:r>
          </a:p>
          <a:p>
            <a:br>
              <a:rPr lang="en-US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sz="1200" b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**Key Messages During Demo:**</a:t>
            </a:r>
            <a:endParaRPr lang="en-US" sz="1200" b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"Notice: We use Google Maps for routing accuracy, then add our sustainability intelligence"</a:t>
            </a:r>
          </a:p>
          <a:p>
            <a:r>
              <a:rPr lang="en-US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"Qwen 2.5 LLM running on CPU via </a:t>
            </a:r>
            <a:r>
              <a:rPr lang="en-US" sz="1200" b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Ziroh</a:t>
            </a:r>
            <a:r>
              <a:rPr lang="en-US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Labs - no GPU needed, 75% less energy"</a:t>
            </a:r>
          </a:p>
          <a:p>
            <a:r>
              <a:rPr lang="en-US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"See how we calculate emissions for different vehicle types"</a:t>
            </a:r>
          </a:p>
          <a:p>
            <a:r>
              <a:rPr lang="en-US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"This AI runs efficiently without draining your battery"</a:t>
            </a: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76CCBD-66FC-B1BC-B96E-B3B2CB5D0A4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1B645B-4F55-438C-ACD7-D6619C3AC6C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7332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Gap</a:t>
            </a:r>
            <a:endParaRPr lang="en-US" sz="1200" b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Everyone talks about smart cities. We're building citizen-smart mobility.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1B645B-4F55-438C-ACD7-D6619C3AC6C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8984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B1F5A9-A6D1-0566-1628-3922C9BFDE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6EB0527-C4BC-03A8-B1C1-C99A0A04BF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BF20628-4C81-35EF-E510-53E77FBD38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**Technology DNA (Built for Sustainability):**</a:t>
            </a:r>
          </a:p>
          <a:p>
            <a:r>
              <a:rPr lang="en-US"/>
              <a:t>- **Mobile:** Android (Kotlin) + iOS (Swift) - offline-first architecture (reduces constant server calls)</a:t>
            </a:r>
          </a:p>
          <a:p>
            <a:r>
              <a:rPr lang="en-US"/>
              <a:t>- **Routing:** Google Maps APIs (Directions, Distance Matrix, Traffic Layer)</a:t>
            </a:r>
          </a:p>
          <a:p>
            <a:r>
              <a:rPr lang="en-US"/>
              <a:t>- **AI/ML:** Qwen 2.5 1.5B parameter model via </a:t>
            </a:r>
            <a:r>
              <a:rPr lang="en-US" err="1"/>
              <a:t>Ziroh</a:t>
            </a:r>
            <a:r>
              <a:rPr lang="en-US"/>
              <a:t> Labs (CPU-optimized)</a:t>
            </a:r>
          </a:p>
          <a:p>
            <a:r>
              <a:rPr lang="en-US"/>
              <a:t>- **Backend:** Spring Boot microservices on AWS Graviton (energy-efficient ARM processors)</a:t>
            </a:r>
          </a:p>
          <a:p>
            <a:r>
              <a:rPr lang="en-US"/>
              <a:t>- **Real-time:** WebSocket (persistent connection) vs REST polling (90% less bandwidth)</a:t>
            </a:r>
          </a:p>
          <a:p>
            <a:r>
              <a:rPr lang="en-US"/>
              <a:t>- **Database:** PostgreSQL + MongoDB + Redis (optimized queries = faster, greener)</a:t>
            </a:r>
          </a:p>
          <a:p>
            <a:r>
              <a:rPr lang="en-US"/>
              <a:t>- **Voice/NLP:** Qwen 2.5 for vernacular AI (Hindi, Tamil, Telugu, Bengali, Marathi) - on-device processing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A4E75F-26ED-F4E2-C02C-2D6E3430AD1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1B645B-4F55-438C-ACD7-D6619C3AC6C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3713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293CF8-022A-6C9F-B85F-E1A819E985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69715FA-C7C3-DE62-DCBC-C227B6685C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DE628F0-A1FA-01AC-CFE3-A56AB651D0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AFC706-F755-0FCE-2245-3D7ABD6B4AC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1B645B-4F55-438C-ACD7-D6619C3AC6C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0402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35230A-9C94-8471-B0BC-ADCFE0817D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7907F70-241F-7A92-2230-40D288D1FD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262B451-541A-AE56-DFE1-F90E23282A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Live Demo: See It In Action (2-3 min)</a:t>
            </a:r>
            <a:endParaRPr lang="en-US" sz="1200" b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br>
              <a:rPr lang="en-US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sz="1200" b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**"Let me show you how </a:t>
            </a:r>
            <a:r>
              <a:rPr lang="en-US" sz="1200" b="1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PragatiDhara</a:t>
            </a:r>
            <a:r>
              <a:rPr lang="en-US" sz="12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works in the real world."**</a:t>
            </a:r>
            <a:endParaRPr lang="en-US" sz="1200" b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br>
              <a:rPr lang="en-US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sz="1200" b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**Demo Flow (On Android Device):**</a:t>
            </a:r>
            <a:endParaRPr lang="en-US" sz="1200" b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br>
              <a:rPr lang="en-US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sz="1200" b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**Scene 1: Planning a Trip (30 sec)**</a:t>
            </a:r>
            <a:endParaRPr lang="en-US" sz="1200" b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Open app, enter: "Koramangala to Whitefield" (classic Bangalore nightmare)</a:t>
            </a:r>
          </a:p>
          <a:p>
            <a:r>
              <a:rPr lang="en-US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App fetches routes from Google Maps API</a:t>
            </a:r>
          </a:p>
          <a:p>
            <a:r>
              <a:rPr lang="en-US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Our AI (Qwen 2.5 via </a:t>
            </a:r>
            <a:r>
              <a:rPr lang="en-US" sz="1200" b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Ziroh</a:t>
            </a:r>
            <a:r>
              <a:rPr lang="en-US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Labs) analyzes and scores each route:</a:t>
            </a:r>
          </a:p>
          <a:p>
            <a:r>
              <a:rPr lang="en-US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- 🔴 Fast Route: 45 min, 18 km, 4.2 kg CO₂, 0 points</a:t>
            </a:r>
          </a:p>
          <a:p>
            <a:r>
              <a:rPr lang="en-US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- 🟡 Balanced: 52 min, 20 km, 3.1 kg CO₂, 50 points</a:t>
            </a:r>
          </a:p>
          <a:p>
            <a:r>
              <a:rPr lang="en-US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- 🟢 Eco Route: 58 min, 22 km, 2.3 kg CO₂, 120 points</a:t>
            </a:r>
          </a:p>
          <a:p>
            <a:br>
              <a:rPr lang="en-US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sz="1200" b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**Scene 2: Real-time Intelligence (30 sec)**</a:t>
            </a:r>
            <a:endParaRPr lang="en-US" sz="1200" b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Select Eco Route</a:t>
            </a:r>
          </a:p>
          <a:p>
            <a:r>
              <a:rPr lang="en-US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Show traffic prediction: "Heavy congestion expected on Sarjapur Road at 6 PM"</a:t>
            </a:r>
          </a:p>
          <a:p>
            <a:r>
              <a:rPr lang="en-US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App suggests: "Leave now and earn 30 bonus points"</a:t>
            </a:r>
          </a:p>
          <a:p>
            <a:r>
              <a:rPr lang="en-US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Display community reports: "2 users reported pothole on Old Airport Road"</a:t>
            </a:r>
          </a:p>
          <a:p>
            <a:br>
              <a:rPr lang="en-US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sz="1200" b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**Scene 3: The Journey (45 sec)**</a:t>
            </a:r>
            <a:endParaRPr lang="en-US" sz="1200" b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Show map with dynamic rerouting</a:t>
            </a:r>
          </a:p>
          <a:p>
            <a:r>
              <a:rPr lang="en-US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Incident alert: "Accident reported ahead - rerouting via alternate path"</a:t>
            </a:r>
          </a:p>
          <a:p>
            <a:r>
              <a:rPr lang="en-US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Carpool suggestion: "2 </a:t>
            </a:r>
            <a:r>
              <a:rPr lang="en-US" sz="1200" b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PragatiDhara</a:t>
            </a:r>
            <a:r>
              <a:rPr lang="en-US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users going same direction - carpool?"</a:t>
            </a:r>
          </a:p>
          <a:p>
            <a:r>
              <a:rPr lang="en-US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Real-time CO₂ savings counter: "You've saved 1.9 kg CO₂ so far! 🌱"</a:t>
            </a:r>
          </a:p>
          <a:p>
            <a:br>
              <a:rPr lang="en-US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sz="1200" b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**Scene 4: Trip Complete - Rewards (30 sec)**</a:t>
            </a:r>
            <a:endParaRPr lang="en-US" sz="1200" b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Trip summary dashboard:</a:t>
            </a:r>
          </a:p>
          <a:p>
            <a:r>
              <a:rPr lang="en-US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- Distance: 22 km</a:t>
            </a:r>
          </a:p>
          <a:p>
            <a:r>
              <a:rPr lang="en-US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- Time: 54 min</a:t>
            </a:r>
          </a:p>
          <a:p>
            <a:r>
              <a:rPr lang="en-US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- CO₂ saved: 2.3 kg (vs fastest route)</a:t>
            </a:r>
          </a:p>
          <a:p>
            <a:r>
              <a:rPr lang="en-US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- </a:t>
            </a:r>
            <a:r>
              <a:rPr lang="en-US" sz="12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**Points earned: 120 + 30 (bonus) = 150 points**</a:t>
            </a:r>
            <a:endParaRPr lang="en-US" sz="1200" b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- Monthly total: 2,450 points = ₹245 redeemable</a:t>
            </a:r>
          </a:p>
          <a:p>
            <a:r>
              <a:rPr lang="en-US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Show redemption options: Fuel discount, EV charging, Amazon voucher</a:t>
            </a:r>
          </a:p>
          <a:p>
            <a:br>
              <a:rPr lang="en-US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sz="1200" b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**Scene 5: Impact Dashboard (30 sec)**</a:t>
            </a:r>
            <a:endParaRPr lang="en-US" sz="1200" b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Personal impact: "300 kg CO₂ saved this year = 14 trees planted"</a:t>
            </a:r>
          </a:p>
          <a:p>
            <a:r>
              <a:rPr lang="en-US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City leaderboard: "You're #247 in Bangalore! Top 5% eco-warriors"</a:t>
            </a:r>
          </a:p>
          <a:p>
            <a:r>
              <a:rPr lang="en-US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Community impact: "50,000 Bangalore users saved 15M kg CO₂ this month"</a:t>
            </a:r>
          </a:p>
          <a:p>
            <a:br>
              <a:rPr lang="en-US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sz="1200" b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**Backup Demo:**</a:t>
            </a:r>
            <a:r>
              <a:rPr lang="en-US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Have video recording ready in case of connectivity issues</a:t>
            </a:r>
          </a:p>
          <a:p>
            <a:br>
              <a:rPr lang="en-US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sz="1200" b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**Key Messages During Demo:**</a:t>
            </a:r>
            <a:endParaRPr lang="en-US" sz="1200" b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"Notice: We use Google Maps for routing accuracy, then add our sustainability intelligence"</a:t>
            </a:r>
          </a:p>
          <a:p>
            <a:r>
              <a:rPr lang="en-US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"Qwen 2.5 LLM running on CPU via </a:t>
            </a:r>
            <a:r>
              <a:rPr lang="en-US" sz="1200" b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Ziroh</a:t>
            </a:r>
            <a:r>
              <a:rPr lang="en-US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Labs - no GPU needed, 75% less energy"</a:t>
            </a:r>
          </a:p>
          <a:p>
            <a:r>
              <a:rPr lang="en-US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"See how we calculate emissions for different vehicle types"</a:t>
            </a:r>
          </a:p>
          <a:p>
            <a:r>
              <a:rPr lang="en-US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"This AI runs efficiently without draining your battery"</a:t>
            </a: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95C01D-00E9-BB39-2958-23D40783BEF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1B645B-4F55-438C-ACD7-D6619C3AC6C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6642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35230A-9C94-8471-B0BC-ADCFE0817D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7907F70-241F-7A92-2230-40D288D1FD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262B451-541A-AE56-DFE1-F90E23282A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Live Demo: See It In Action (2-3 min)</a:t>
            </a:r>
            <a:endParaRPr lang="en-US" sz="1200" b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br>
              <a:rPr lang="en-US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sz="1200" b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**"Let me show you how </a:t>
            </a:r>
            <a:r>
              <a:rPr lang="en-US" sz="1200" b="1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PragatiDhara</a:t>
            </a:r>
            <a:r>
              <a:rPr lang="en-US" sz="12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works in the real world."**</a:t>
            </a:r>
            <a:endParaRPr lang="en-US" sz="1200" b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br>
              <a:rPr lang="en-US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sz="1200" b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**Demo Flow (On Android Device):**</a:t>
            </a:r>
            <a:endParaRPr lang="en-US" sz="1200" b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br>
              <a:rPr lang="en-US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sz="1200" b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**Scene 1: Planning a Trip (30 sec)**</a:t>
            </a:r>
            <a:endParaRPr lang="en-US" sz="1200" b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Open app, enter: "Koramangala to Whitefield" (classic Bangalore nightmare)</a:t>
            </a:r>
          </a:p>
          <a:p>
            <a:r>
              <a:rPr lang="en-US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App fetches routes from Google Maps API</a:t>
            </a:r>
          </a:p>
          <a:p>
            <a:r>
              <a:rPr lang="en-US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Our AI (Qwen 2.5 via </a:t>
            </a:r>
            <a:r>
              <a:rPr lang="en-US" sz="1200" b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Ziroh</a:t>
            </a:r>
            <a:r>
              <a:rPr lang="en-US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Labs) analyzes and scores each route:</a:t>
            </a:r>
          </a:p>
          <a:p>
            <a:r>
              <a:rPr lang="en-US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- 🔴 Fast Route: 45 min, 18 km, 4.2 kg CO₂, 0 points</a:t>
            </a:r>
          </a:p>
          <a:p>
            <a:r>
              <a:rPr lang="en-US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- 🟡 Balanced: 52 min, 20 km, 3.1 kg CO₂, 50 points</a:t>
            </a:r>
          </a:p>
          <a:p>
            <a:r>
              <a:rPr lang="en-US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- 🟢 Eco Route: 58 min, 22 km, 2.3 kg CO₂, 120 points</a:t>
            </a:r>
          </a:p>
          <a:p>
            <a:br>
              <a:rPr lang="en-US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sz="1200" b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**Scene 2: Real-time Intelligence (30 sec)**</a:t>
            </a:r>
            <a:endParaRPr lang="en-US" sz="1200" b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Select Eco Route</a:t>
            </a:r>
          </a:p>
          <a:p>
            <a:r>
              <a:rPr lang="en-US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Show traffic prediction: "Heavy congestion expected on Sarjapur Road at 6 PM"</a:t>
            </a:r>
          </a:p>
          <a:p>
            <a:r>
              <a:rPr lang="en-US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App suggests: "Leave now and earn 30 bonus points"</a:t>
            </a:r>
          </a:p>
          <a:p>
            <a:r>
              <a:rPr lang="en-US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Display community reports: "2 users reported pothole on Old Airport Road"</a:t>
            </a:r>
          </a:p>
          <a:p>
            <a:br>
              <a:rPr lang="en-US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sz="1200" b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**Scene 3: The Journey (45 sec)**</a:t>
            </a:r>
            <a:endParaRPr lang="en-US" sz="1200" b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Show map with dynamic rerouting</a:t>
            </a:r>
          </a:p>
          <a:p>
            <a:r>
              <a:rPr lang="en-US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Incident alert: "Accident reported ahead - rerouting via alternate path"</a:t>
            </a:r>
          </a:p>
          <a:p>
            <a:r>
              <a:rPr lang="en-US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Carpool suggestion: "2 </a:t>
            </a:r>
            <a:r>
              <a:rPr lang="en-US" sz="1200" b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PragatiDhara</a:t>
            </a:r>
            <a:r>
              <a:rPr lang="en-US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users going same direction - carpool?"</a:t>
            </a:r>
          </a:p>
          <a:p>
            <a:r>
              <a:rPr lang="en-US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Real-time CO₂ savings counter: "You've saved 1.9 kg CO₂ so far! 🌱"</a:t>
            </a:r>
          </a:p>
          <a:p>
            <a:br>
              <a:rPr lang="en-US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sz="1200" b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**Scene 4: Trip Complete - Rewards (30 sec)**</a:t>
            </a:r>
            <a:endParaRPr lang="en-US" sz="1200" b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Trip summary dashboard:</a:t>
            </a:r>
          </a:p>
          <a:p>
            <a:r>
              <a:rPr lang="en-US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- Distance: 22 km</a:t>
            </a:r>
          </a:p>
          <a:p>
            <a:r>
              <a:rPr lang="en-US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- Time: 54 min</a:t>
            </a:r>
          </a:p>
          <a:p>
            <a:r>
              <a:rPr lang="en-US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- CO₂ saved: 2.3 kg (vs fastest route)</a:t>
            </a:r>
          </a:p>
          <a:p>
            <a:r>
              <a:rPr lang="en-US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- </a:t>
            </a:r>
            <a:r>
              <a:rPr lang="en-US" sz="12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**Points earned: 120 + 30 (bonus) = 150 points**</a:t>
            </a:r>
            <a:endParaRPr lang="en-US" sz="1200" b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- Monthly total: 2,450 points = ₹245 redeemable</a:t>
            </a:r>
          </a:p>
          <a:p>
            <a:r>
              <a:rPr lang="en-US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Show redemption options: Fuel discount, EV charging, Amazon voucher</a:t>
            </a:r>
          </a:p>
          <a:p>
            <a:br>
              <a:rPr lang="en-US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sz="1200" b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**Scene 5: Impact Dashboard (30 sec)**</a:t>
            </a:r>
            <a:endParaRPr lang="en-US" sz="1200" b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Personal impact: "300 kg CO₂ saved this year = 14 trees planted"</a:t>
            </a:r>
          </a:p>
          <a:p>
            <a:r>
              <a:rPr lang="en-US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City leaderboard: "You're #247 in Bangalore! Top 5% eco-warriors"</a:t>
            </a:r>
          </a:p>
          <a:p>
            <a:r>
              <a:rPr lang="en-US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Community impact: "50,000 Bangalore users saved 15M kg CO₂ this month"</a:t>
            </a:r>
          </a:p>
          <a:p>
            <a:br>
              <a:rPr lang="en-US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sz="1200" b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**Backup Demo:**</a:t>
            </a:r>
            <a:r>
              <a:rPr lang="en-US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Have video recording ready in case of connectivity issues</a:t>
            </a:r>
          </a:p>
          <a:p>
            <a:br>
              <a:rPr lang="en-US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sz="1200" b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**Key Messages During Demo:**</a:t>
            </a:r>
            <a:endParaRPr lang="en-US" sz="1200" b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"Notice: We use Google Maps for routing accuracy, then add our sustainability intelligence"</a:t>
            </a:r>
          </a:p>
          <a:p>
            <a:r>
              <a:rPr lang="en-US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"Qwen 2.5 LLM running on CPU via </a:t>
            </a:r>
            <a:r>
              <a:rPr lang="en-US" sz="1200" b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Ziroh</a:t>
            </a:r>
            <a:r>
              <a:rPr lang="en-US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Labs - no GPU needed, 75% less energy"</a:t>
            </a:r>
          </a:p>
          <a:p>
            <a:r>
              <a:rPr lang="en-US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"See how we calculate emissions for different vehicle types"</a:t>
            </a:r>
          </a:p>
          <a:p>
            <a:r>
              <a:rPr lang="en-US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"This AI runs efficiently without draining your battery"</a:t>
            </a: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95C01D-00E9-BB39-2958-23D40783BEF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1B645B-4F55-438C-ACD7-D6619C3AC6C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6642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075AE5-2B61-B580-580D-A81880D7BA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DF69DC9-804B-E2F4-917C-D0443223F29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E3FCD0A-18D0-3D3A-1C2E-57216939F4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**Proof Point:**</a:t>
            </a:r>
            <a:endParaRPr lang="en-US" sz="1200" b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Our app uses 60% less battery than Google Maps during active navigation</a:t>
            </a:r>
          </a:p>
          <a:p>
            <a:r>
              <a:rPr lang="en-US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Our AI inference via </a:t>
            </a:r>
            <a:r>
              <a:rPr lang="en-US" sz="1200" b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Ziroh</a:t>
            </a:r>
            <a:r>
              <a:rPr lang="en-US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Labs: 3.8W vs industry average 15W (75% energy savings)</a:t>
            </a:r>
          </a:p>
          <a:p>
            <a:r>
              <a:rPr lang="en-US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Qwen 2.5 1.5B model: 5x more efficient than standard 7B+ LLMs</a:t>
            </a:r>
          </a:p>
          <a:p>
            <a:r>
              <a:rPr lang="en-US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Our cloud costs: 40% lower because efficient code needs less compute power</a:t>
            </a:r>
          </a:p>
          <a:p>
            <a:r>
              <a:rPr lang="en-US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en-US" sz="12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**Green isn't just good ethics - it's good engineering.**</a:t>
            </a:r>
            <a:endParaRPr lang="en-US" sz="1200" b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F1E965-F93B-9DCF-B2A6-570EF97684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1B645B-4F55-438C-ACD7-D6619C3AC6C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1096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1B645B-4F55-438C-ACD7-D6619C3AC6C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6295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1B645B-4F55-438C-ACD7-D6619C3AC6C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891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1511BC-B868-4DC3-8E1C-E19901407D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4E720AC-06A9-3E13-BAF6-1E5C10C67A7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D76BB26-53B3-A46D-D2CF-04E8023D55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57EAFA-1E8F-0149-9897-21A9EE2243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1B645B-4F55-438C-ACD7-D6619C3AC6C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319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A02215-C236-2F46-5912-6B01A5ACA3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FD4FBCD-071E-5EC1-5C36-3355FBC2A4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912154F-042B-44FE-256A-170BBA08D9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**🌱 How We Practice What We Preach - Sustainable Development:**</a:t>
            </a:r>
            <a:endParaRPr lang="en-US" sz="1200" b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br>
              <a:rPr lang="en-US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sz="1200" b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**Green Code Practices:**</a:t>
            </a:r>
            <a:endParaRPr lang="en-US" sz="1200" b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en-US" sz="12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**Efficient algorithms:**</a:t>
            </a:r>
            <a:r>
              <a:rPr lang="en-US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Sustainability scoring optimized for minimal compute</a:t>
            </a:r>
          </a:p>
          <a:p>
            <a:r>
              <a:rPr lang="en-US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en-US" sz="12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**Lazy loading:**</a:t>
            </a:r>
            <a:r>
              <a:rPr lang="en-US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Only load features users actually use (avg 30% smaller app memory footprint)</a:t>
            </a:r>
          </a:p>
          <a:p>
            <a:r>
              <a:rPr lang="en-US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en-US" sz="12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**Battery-conscious:**</a:t>
            </a:r>
            <a:r>
              <a:rPr lang="en-US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Background services run only when essential, auto-pause on low battery</a:t>
            </a:r>
          </a:p>
          <a:p>
            <a:r>
              <a:rPr lang="en-US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en-US" sz="12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**Data minimization:**</a:t>
            </a:r>
            <a:r>
              <a:rPr lang="en-US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Compress data 10x before transmission (50KB vs 500KB per trip)</a:t>
            </a:r>
          </a:p>
          <a:p>
            <a:r>
              <a:rPr lang="en-US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en-US" sz="12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**Smart API calls:**</a:t>
            </a:r>
            <a:r>
              <a:rPr lang="en-US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Batch Google Maps API requests to minimize network overhead</a:t>
            </a:r>
          </a:p>
          <a:p>
            <a:br>
              <a:rPr lang="en-US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sz="1200" b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**Sustainable Infrastructure:**</a:t>
            </a:r>
            <a:endParaRPr lang="en-US" sz="1200" b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☁️ </a:t>
            </a:r>
            <a:r>
              <a:rPr lang="en-US" sz="12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**</a:t>
            </a:r>
            <a:r>
              <a:rPr lang="en-US" sz="1200" b="1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Ziroh</a:t>
            </a:r>
            <a:r>
              <a:rPr lang="en-US" sz="12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Labs CPU Compute:**</a:t>
            </a:r>
            <a:r>
              <a:rPr lang="en-US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No GPU infrastructure needed = 75% energy savings</a:t>
            </a:r>
          </a:p>
          <a:p>
            <a:r>
              <a:rPr lang="en-US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🤖 </a:t>
            </a:r>
            <a:r>
              <a:rPr lang="en-US" sz="12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**Qwen 2.5 1.5B:**</a:t>
            </a:r>
            <a:r>
              <a:rPr lang="en-US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Lightweight LLM vs industry standard 7B+ models = 5x more efficient</a:t>
            </a:r>
          </a:p>
          <a:p>
            <a:r>
              <a:rPr lang="en-US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☁️ </a:t>
            </a:r>
            <a:r>
              <a:rPr lang="en-US" sz="12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**Carbon-aware cloud:**</a:t>
            </a:r>
            <a:r>
              <a:rPr lang="en-US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Auto-scale down during low usage = 40% less server hours</a:t>
            </a:r>
          </a:p>
          <a:p>
            <a:r>
              <a:rPr lang="en-US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♻️ </a:t>
            </a:r>
            <a:r>
              <a:rPr lang="en-US" sz="12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**Code reusability:**</a:t>
            </a:r>
            <a:r>
              <a:rPr lang="en-US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70% of codebase shared between Android/iOS (Kotlin Multiplatform)</a:t>
            </a:r>
          </a:p>
          <a:p>
            <a:r>
              <a:rPr lang="en-US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🔋 </a:t>
            </a:r>
            <a:r>
              <a:rPr lang="en-US" sz="12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**Energy monitoring:**</a:t>
            </a:r>
            <a:r>
              <a:rPr lang="en-US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Real-time dashboard tracks our own infrastructure carbon footprint</a:t>
            </a:r>
          </a:p>
          <a:p>
            <a:r>
              <a:rPr lang="en-US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🌿 </a:t>
            </a:r>
            <a:r>
              <a:rPr lang="en-US" sz="12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**Green hosting:**</a:t>
            </a:r>
            <a:r>
              <a:rPr lang="en-US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AWS Graviton processors (60% more energy efficient than x86)</a:t>
            </a:r>
          </a:p>
          <a:p>
            <a:br>
              <a:rPr lang="en-US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sz="1200" b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**Development Process:**</a:t>
            </a:r>
            <a:endParaRPr lang="en-US" sz="1200" b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en-US" sz="12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**Paperless:**</a:t>
            </a:r>
            <a:r>
              <a:rPr lang="en-US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100% digital documentation (zero printed materials)</a:t>
            </a:r>
          </a:p>
          <a:p>
            <a:r>
              <a:rPr lang="en-US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en-US" sz="12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**Remote-first:**</a:t>
            </a:r>
            <a:r>
              <a:rPr lang="en-US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Distributed team = zero commute emissions during development</a:t>
            </a:r>
          </a:p>
          <a:p>
            <a:r>
              <a:rPr lang="en-US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en-US" sz="12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**Continuous optimization:**</a:t>
            </a:r>
            <a:r>
              <a:rPr lang="en-US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Weekly energy audits of our codebase</a:t>
            </a:r>
          </a:p>
          <a:p>
            <a:r>
              <a:rPr lang="en-US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en-US" sz="12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**Open-source commitment:**</a:t>
            </a:r>
            <a:r>
              <a:rPr lang="en-US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Publishing our green AI toolkit (Q2 2026) for others to use</a:t>
            </a:r>
          </a:p>
          <a:p>
            <a:br>
              <a:rPr lang="en-US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sz="1200" b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**The Meta-Message:**</a:t>
            </a:r>
            <a:endParaRPr lang="en-US" sz="1200" b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 "We don't just help users reduce emissions - every line of code we write is optimized for minimal environmental impact. We measure our success in CO₂ saved, not just features shipped."</a:t>
            </a:r>
          </a:p>
          <a:p>
            <a:br>
              <a:rPr lang="en-US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sz="1200" b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**Technology DNA (Built for Sustainability):**</a:t>
            </a:r>
            <a:endParaRPr lang="en-US" sz="1200" b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en-US" sz="12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**Mobile:**</a:t>
            </a:r>
            <a:r>
              <a:rPr lang="en-US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Android (Kotlin) + iOS (Swift) - offline-first architecture (reduces constant server calls)</a:t>
            </a:r>
          </a:p>
          <a:p>
            <a:r>
              <a:rPr lang="en-US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en-US" sz="12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**Routing:**</a:t>
            </a:r>
            <a:r>
              <a:rPr lang="en-US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Google Maps APIs (Directions, Distance Matrix, Traffic Layer)</a:t>
            </a:r>
          </a:p>
          <a:p>
            <a:r>
              <a:rPr lang="en-US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en-US" sz="12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**AI/ML:**</a:t>
            </a:r>
            <a:r>
              <a:rPr lang="en-US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Qwen 2.5 1.5B parameter model via </a:t>
            </a:r>
            <a:r>
              <a:rPr lang="en-US" sz="1200" b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Ziroh</a:t>
            </a:r>
            <a:r>
              <a:rPr lang="en-US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Labs (CPU-optimized)</a:t>
            </a:r>
          </a:p>
          <a:p>
            <a:r>
              <a:rPr lang="en-US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en-US" sz="12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**Backend:**</a:t>
            </a:r>
            <a:r>
              <a:rPr lang="en-US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Spring Boot microservices on AWS Graviton (energy-efficient ARM processors)</a:t>
            </a:r>
          </a:p>
          <a:p>
            <a:r>
              <a:rPr lang="en-US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en-US" sz="12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**Real-time:**</a:t>
            </a:r>
            <a:r>
              <a:rPr lang="en-US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WebSocket (persistent connection) vs REST polling (90% less bandwidth)</a:t>
            </a:r>
          </a:p>
          <a:p>
            <a:r>
              <a:rPr lang="en-US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en-US" sz="12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**Database:**</a:t>
            </a:r>
            <a:r>
              <a:rPr lang="en-US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PostgreSQL + MongoDB + Redis (optimized queries = faster, greener)</a:t>
            </a:r>
          </a:p>
          <a:p>
            <a:r>
              <a:rPr lang="en-US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en-US" sz="12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**Voice/NLP:**</a:t>
            </a:r>
            <a:r>
              <a:rPr lang="en-US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Qwen 2.5 for vernacular AI (Hindi, Tamil, Telugu, Bengali, Marathi) - on-device processing</a:t>
            </a: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407B6E-D51E-553F-92FA-6D1981E923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1B645B-4F55-438C-ACD7-D6619C3AC6C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6771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1E0CAE-8E88-56BD-9A94-3053EFF52D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AB8EAED-E14E-9124-47A6-A400B212E11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8A29ABF-F765-5E44-354A-0C1908E974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CC0EF7-6675-9DA4-E590-A58DA42E150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1B645B-4F55-438C-ACD7-D6619C3AC6C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6053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18434A-0A36-6EBE-408B-44ECB024FA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7073481-21BB-7C44-591A-B86BB34EBF6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F7C38B3-2544-DC8A-DFFF-AA8DC4E4A2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09F6A4-7ADD-EC0D-6D69-DD6C2A0387C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1B645B-4F55-438C-ACD7-D6619C3AC6C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2084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**Proof Point:**</a:t>
            </a:r>
            <a:endParaRPr lang="en-US" sz="1200" b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Our app uses 60% less battery than Google Maps during active navigation</a:t>
            </a:r>
          </a:p>
          <a:p>
            <a:r>
              <a:rPr lang="en-US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Our AI inference via </a:t>
            </a:r>
            <a:r>
              <a:rPr lang="en-US" sz="1200" b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Ziroh</a:t>
            </a:r>
            <a:r>
              <a:rPr lang="en-US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Labs: 3.8W vs industry average 15W (75% energy savings)</a:t>
            </a:r>
          </a:p>
          <a:p>
            <a:r>
              <a:rPr lang="en-US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Qwen 2.5 1.5B model: 5x more efficient than standard 7B+ LLMs</a:t>
            </a:r>
          </a:p>
          <a:p>
            <a:r>
              <a:rPr lang="en-US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Our cloud costs: 40% lower because efficient code needs less compute power</a:t>
            </a:r>
          </a:p>
          <a:p>
            <a:r>
              <a:rPr lang="en-US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en-US" sz="12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**Green isn't just good ethics - it's good engineering.**</a:t>
            </a:r>
            <a:endParaRPr lang="en-US" sz="1200" b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1B645B-4F55-438C-ACD7-D6619C3AC6C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07278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Live Demo: See It In Action (2-3 min)</a:t>
            </a:r>
            <a:endParaRPr lang="en-US" sz="1200" b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br>
              <a:rPr lang="en-US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sz="1200" b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**"Let me show you how </a:t>
            </a:r>
            <a:r>
              <a:rPr lang="en-US" sz="1200" b="1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PragatiDhara</a:t>
            </a:r>
            <a:r>
              <a:rPr lang="en-US" sz="12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works in the real world."**</a:t>
            </a:r>
            <a:endParaRPr lang="en-US" sz="1200" b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br>
              <a:rPr lang="en-US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sz="1200" b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**Demo Flow (On Android Device):**</a:t>
            </a:r>
            <a:endParaRPr lang="en-US" sz="1200" b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br>
              <a:rPr lang="en-US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sz="1200" b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**Scene 1: Planning a Trip (30 sec)**</a:t>
            </a:r>
            <a:endParaRPr lang="en-US" sz="1200" b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Open app, enter: "Koramangala to Whitefield" (classic Bangalore nightmare)</a:t>
            </a:r>
          </a:p>
          <a:p>
            <a:r>
              <a:rPr lang="en-US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App fetches routes from Google Maps API</a:t>
            </a:r>
          </a:p>
          <a:p>
            <a:r>
              <a:rPr lang="en-US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Our AI (Qwen 2.5 via </a:t>
            </a:r>
            <a:r>
              <a:rPr lang="en-US" sz="1200" b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Ziroh</a:t>
            </a:r>
            <a:r>
              <a:rPr lang="en-US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Labs) analyzes and scores each route:</a:t>
            </a:r>
          </a:p>
          <a:p>
            <a:r>
              <a:rPr lang="en-US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- 🔴 Fast Route: 45 min, 18 km, 4.2 kg CO₂, 0 points</a:t>
            </a:r>
          </a:p>
          <a:p>
            <a:r>
              <a:rPr lang="en-US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- 🟡 Balanced: 52 min, 20 km, 3.1 kg CO₂, 50 points</a:t>
            </a:r>
          </a:p>
          <a:p>
            <a:r>
              <a:rPr lang="en-US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- 🟢 Eco Route: 58 min, 22 km, 2.3 kg CO₂, 120 points</a:t>
            </a:r>
          </a:p>
          <a:p>
            <a:br>
              <a:rPr lang="en-US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sz="1200" b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**Scene 2: Real-time Intelligence (30 sec)**</a:t>
            </a:r>
            <a:endParaRPr lang="en-US" sz="1200" b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Select Eco Route</a:t>
            </a:r>
          </a:p>
          <a:p>
            <a:r>
              <a:rPr lang="en-US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Show traffic prediction: "Heavy congestion expected on Sarjapur Road at 6 PM"</a:t>
            </a:r>
          </a:p>
          <a:p>
            <a:r>
              <a:rPr lang="en-US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App suggests: "Leave now and earn 30 bonus points"</a:t>
            </a:r>
          </a:p>
          <a:p>
            <a:r>
              <a:rPr lang="en-US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Display community reports: "2 users reported pothole on Old Airport Road"</a:t>
            </a:r>
          </a:p>
          <a:p>
            <a:br>
              <a:rPr lang="en-US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sz="1200" b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**Scene 3: The Journey (45 sec)**</a:t>
            </a:r>
            <a:endParaRPr lang="en-US" sz="1200" b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Show map with dynamic rerouting</a:t>
            </a:r>
          </a:p>
          <a:p>
            <a:r>
              <a:rPr lang="en-US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Incident alert: "Accident reported ahead - rerouting via alternate path"</a:t>
            </a:r>
          </a:p>
          <a:p>
            <a:r>
              <a:rPr lang="en-US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Carpool suggestion: "2 </a:t>
            </a:r>
            <a:r>
              <a:rPr lang="en-US" sz="1200" b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PragatiDhara</a:t>
            </a:r>
            <a:r>
              <a:rPr lang="en-US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users going same direction - carpool?"</a:t>
            </a:r>
          </a:p>
          <a:p>
            <a:r>
              <a:rPr lang="en-US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Real-time CO₂ savings counter: "You've saved 1.9 kg CO₂ so far! 🌱"</a:t>
            </a:r>
          </a:p>
          <a:p>
            <a:br>
              <a:rPr lang="en-US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sz="1200" b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**Scene 4: Trip Complete - Rewards (30 sec)**</a:t>
            </a:r>
            <a:endParaRPr lang="en-US" sz="1200" b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Trip summary dashboard:</a:t>
            </a:r>
          </a:p>
          <a:p>
            <a:r>
              <a:rPr lang="en-US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- Distance: 22 km</a:t>
            </a:r>
          </a:p>
          <a:p>
            <a:r>
              <a:rPr lang="en-US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- Time: 54 min</a:t>
            </a:r>
          </a:p>
          <a:p>
            <a:r>
              <a:rPr lang="en-US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- CO₂ saved: 2.3 kg (vs fastest route)</a:t>
            </a:r>
          </a:p>
          <a:p>
            <a:r>
              <a:rPr lang="en-US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- </a:t>
            </a:r>
            <a:r>
              <a:rPr lang="en-US" sz="12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**Points earned: 120 + 30 (bonus) = 150 points**</a:t>
            </a:r>
            <a:endParaRPr lang="en-US" sz="1200" b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- Monthly total: 2,450 points = ₹245 redeemable</a:t>
            </a:r>
          </a:p>
          <a:p>
            <a:r>
              <a:rPr lang="en-US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Show redemption options: Fuel discount, EV charging, Amazon voucher</a:t>
            </a:r>
          </a:p>
          <a:p>
            <a:br>
              <a:rPr lang="en-US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sz="1200" b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**Scene 5: Impact Dashboard (30 sec)**</a:t>
            </a:r>
            <a:endParaRPr lang="en-US" sz="1200" b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Personal impact: "300 kg CO₂ saved this year = 14 trees planted"</a:t>
            </a:r>
          </a:p>
          <a:p>
            <a:r>
              <a:rPr lang="en-US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City leaderboard: "You're #247 in Bangalore! Top 5% eco-warriors"</a:t>
            </a:r>
          </a:p>
          <a:p>
            <a:r>
              <a:rPr lang="en-US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Community impact: "50,000 Bangalore users saved 15M kg CO₂ this month"</a:t>
            </a:r>
          </a:p>
          <a:p>
            <a:br>
              <a:rPr lang="en-US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sz="1200" b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**Backup Demo:**</a:t>
            </a:r>
            <a:r>
              <a:rPr lang="en-US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Have video recording ready in case of connectivity issues</a:t>
            </a:r>
          </a:p>
          <a:p>
            <a:br>
              <a:rPr lang="en-US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sz="1200" b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**Key Messages During Demo:**</a:t>
            </a:r>
            <a:endParaRPr lang="en-US" sz="1200" b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"Notice: We use Google Maps for routing accuracy, then add our sustainability intelligence"</a:t>
            </a:r>
          </a:p>
          <a:p>
            <a:r>
              <a:rPr lang="en-US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"Qwen 2.5 LLM running on CPU via </a:t>
            </a:r>
            <a:r>
              <a:rPr lang="en-US" sz="1200" b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Ziroh</a:t>
            </a:r>
            <a:r>
              <a:rPr lang="en-US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Labs - no GPU needed, 75% less energy"</a:t>
            </a:r>
          </a:p>
          <a:p>
            <a:r>
              <a:rPr lang="en-US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"See how we calculate emissions for different vehicle types"</a:t>
            </a:r>
          </a:p>
          <a:p>
            <a:r>
              <a:rPr lang="en-US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"This AI runs efficiently without draining your battery"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1B645B-4F55-438C-ACD7-D6619C3AC6C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9494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sv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jp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3" Type="http://schemas.openxmlformats.org/officeDocument/2006/relationships/image" Target="../media/image1.jpe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12.svg"/><Relationship Id="rId10" Type="http://schemas.openxmlformats.org/officeDocument/2006/relationships/image" Target="../media/image14.svg"/><Relationship Id="rId4" Type="http://schemas.openxmlformats.org/officeDocument/2006/relationships/image" Target="../media/image11.png"/><Relationship Id="rId9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9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.svg"/><Relationship Id="rId12" Type="http://schemas.openxmlformats.org/officeDocument/2006/relationships/image" Target="../media/image8.png"/><Relationship Id="rId2" Type="http://schemas.openxmlformats.org/officeDocument/2006/relationships/video" Target="../media/media1.mp4"/><Relationship Id="rId16" Type="http://schemas.openxmlformats.org/officeDocument/2006/relationships/image" Target="../media/image37.png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11" Type="http://schemas.openxmlformats.org/officeDocument/2006/relationships/image" Target="../media/image7.svg"/><Relationship Id="rId5" Type="http://schemas.openxmlformats.org/officeDocument/2006/relationships/image" Target="../media/image1.jpeg"/><Relationship Id="rId15" Type="http://schemas.openxmlformats.org/officeDocument/2006/relationships/image" Target="../media/image36.jpeg"/><Relationship Id="rId10" Type="http://schemas.openxmlformats.org/officeDocument/2006/relationships/image" Target="../media/image6.png"/><Relationship Id="rId4" Type="http://schemas.openxmlformats.org/officeDocument/2006/relationships/notesSlide" Target="../notesSlides/notesSlide9.xml"/><Relationship Id="rId9" Type="http://schemas.openxmlformats.org/officeDocument/2006/relationships/image" Target="../media/image5.svg"/><Relationship Id="rId14" Type="http://schemas.openxmlformats.org/officeDocument/2006/relationships/image" Target="../media/image10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8.png"/><Relationship Id="rId7" Type="http://schemas.openxmlformats.org/officeDocument/2006/relationships/image" Target="../media/image7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8.png"/><Relationship Id="rId10" Type="http://schemas.openxmlformats.org/officeDocument/2006/relationships/image" Target="../media/image38.jpg"/><Relationship Id="rId4" Type="http://schemas.openxmlformats.org/officeDocument/2006/relationships/image" Target="../media/image19.svg"/><Relationship Id="rId9" Type="http://schemas.openxmlformats.org/officeDocument/2006/relationships/image" Target="../media/image10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3" Type="http://schemas.openxmlformats.org/officeDocument/2006/relationships/image" Target="../media/image1.jpe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sv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eg"/><Relationship Id="rId7" Type="http://schemas.openxmlformats.org/officeDocument/2006/relationships/image" Target="../media/image5.svg"/><Relationship Id="rId12" Type="http://schemas.openxmlformats.org/officeDocument/2006/relationships/image" Target="../media/image10.sv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sv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eg"/><Relationship Id="rId7" Type="http://schemas.openxmlformats.org/officeDocument/2006/relationships/image" Target="../media/image5.svg"/><Relationship Id="rId12" Type="http://schemas.openxmlformats.org/officeDocument/2006/relationships/image" Target="../media/image10.sv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sv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3" Type="http://schemas.openxmlformats.org/officeDocument/2006/relationships/image" Target="../media/image1.jpe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12.svg"/><Relationship Id="rId10" Type="http://schemas.openxmlformats.org/officeDocument/2006/relationships/image" Target="../media/image42.svg"/><Relationship Id="rId4" Type="http://schemas.openxmlformats.org/officeDocument/2006/relationships/image" Target="../media/image11.png"/><Relationship Id="rId9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1.jpe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7.jpeg"/><Relationship Id="rId5" Type="http://schemas.openxmlformats.org/officeDocument/2006/relationships/image" Target="../media/image12.svg"/><Relationship Id="rId10" Type="http://schemas.openxmlformats.org/officeDocument/2006/relationships/image" Target="../media/image16.jpeg"/><Relationship Id="rId4" Type="http://schemas.openxmlformats.org/officeDocument/2006/relationships/image" Target="../media/image11.png"/><Relationship Id="rId9" Type="http://schemas.openxmlformats.org/officeDocument/2006/relationships/image" Target="../media/image15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.png"/><Relationship Id="rId4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png"/><Relationship Id="rId4" Type="http://schemas.openxmlformats.org/officeDocument/2006/relationships/image" Target="../media/image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46.png"/><Relationship Id="rId3" Type="http://schemas.openxmlformats.org/officeDocument/2006/relationships/image" Target="../media/image1.jpeg"/><Relationship Id="rId7" Type="http://schemas.openxmlformats.org/officeDocument/2006/relationships/image" Target="../media/image7.svg"/><Relationship Id="rId12" Type="http://schemas.openxmlformats.org/officeDocument/2006/relationships/image" Target="../media/image4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36.jpeg"/><Relationship Id="rId5" Type="http://schemas.openxmlformats.org/officeDocument/2006/relationships/image" Target="../media/image3.svg"/><Relationship Id="rId10" Type="http://schemas.openxmlformats.org/officeDocument/2006/relationships/image" Target="../media/image10.svg"/><Relationship Id="rId4" Type="http://schemas.openxmlformats.org/officeDocument/2006/relationships/image" Target="../media/image2.png"/><Relationship Id="rId9" Type="http://schemas.openxmlformats.org/officeDocument/2006/relationships/image" Target="../media/image9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37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.svg"/><Relationship Id="rId12" Type="http://schemas.openxmlformats.org/officeDocument/2006/relationships/image" Target="../media/image10.sv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11" Type="http://schemas.openxmlformats.org/officeDocument/2006/relationships/image" Target="../media/image9.png"/><Relationship Id="rId5" Type="http://schemas.openxmlformats.org/officeDocument/2006/relationships/image" Target="../media/image1.jpeg"/><Relationship Id="rId10" Type="http://schemas.openxmlformats.org/officeDocument/2006/relationships/image" Target="../media/image8.png"/><Relationship Id="rId4" Type="http://schemas.openxmlformats.org/officeDocument/2006/relationships/notesSlide" Target="../notesSlides/notesSlide17.xml"/><Relationship Id="rId9" Type="http://schemas.openxmlformats.org/officeDocument/2006/relationships/image" Target="../media/image7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3" Type="http://schemas.openxmlformats.org/officeDocument/2006/relationships/image" Target="../media/image1.jpe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12.svg"/><Relationship Id="rId10" Type="http://schemas.openxmlformats.org/officeDocument/2006/relationships/image" Target="../media/image14.svg"/><Relationship Id="rId4" Type="http://schemas.openxmlformats.org/officeDocument/2006/relationships/image" Target="../media/image11.png"/><Relationship Id="rId9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23.jpeg"/><Relationship Id="rId3" Type="http://schemas.openxmlformats.org/officeDocument/2006/relationships/image" Target="../media/image18.png"/><Relationship Id="rId7" Type="http://schemas.openxmlformats.org/officeDocument/2006/relationships/image" Target="../media/image7.svg"/><Relationship Id="rId12" Type="http://schemas.openxmlformats.org/officeDocument/2006/relationships/image" Target="../media/image2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21.jpeg"/><Relationship Id="rId5" Type="http://schemas.openxmlformats.org/officeDocument/2006/relationships/image" Target="../media/image8.png"/><Relationship Id="rId10" Type="http://schemas.openxmlformats.org/officeDocument/2006/relationships/image" Target="../media/image20.jpeg"/><Relationship Id="rId4" Type="http://schemas.openxmlformats.org/officeDocument/2006/relationships/image" Target="../media/image19.svg"/><Relationship Id="rId9" Type="http://schemas.openxmlformats.org/officeDocument/2006/relationships/image" Target="../media/image10.svg"/><Relationship Id="rId14" Type="http://schemas.openxmlformats.org/officeDocument/2006/relationships/image" Target="../media/image24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13" Type="http://schemas.microsoft.com/office/2007/relationships/diagramDrawing" Target="../diagrams/drawing1.xml"/><Relationship Id="rId3" Type="http://schemas.openxmlformats.org/officeDocument/2006/relationships/image" Target="../media/image1.jpeg"/><Relationship Id="rId7" Type="http://schemas.openxmlformats.org/officeDocument/2006/relationships/image" Target="../media/image25.png"/><Relationship Id="rId12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diagramQuickStyle" Target="../diagrams/quickStyle1.xml"/><Relationship Id="rId5" Type="http://schemas.openxmlformats.org/officeDocument/2006/relationships/image" Target="../media/image12.svg"/><Relationship Id="rId10" Type="http://schemas.openxmlformats.org/officeDocument/2006/relationships/diagramLayout" Target="../diagrams/layout1.xml"/><Relationship Id="rId4" Type="http://schemas.openxmlformats.org/officeDocument/2006/relationships/image" Target="../media/image11.png"/><Relationship Id="rId9" Type="http://schemas.openxmlformats.org/officeDocument/2006/relationships/diagramData" Target="../diagrams/data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29.svg"/><Relationship Id="rId3" Type="http://schemas.openxmlformats.org/officeDocument/2006/relationships/image" Target="../media/image18.png"/><Relationship Id="rId7" Type="http://schemas.openxmlformats.org/officeDocument/2006/relationships/image" Target="../media/image7.svg"/><Relationship Id="rId12" Type="http://schemas.openxmlformats.org/officeDocument/2006/relationships/image" Target="../media/image2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5.svg"/><Relationship Id="rId5" Type="http://schemas.openxmlformats.org/officeDocument/2006/relationships/image" Target="../media/image8.png"/><Relationship Id="rId10" Type="http://schemas.openxmlformats.org/officeDocument/2006/relationships/image" Target="../media/image4.png"/><Relationship Id="rId4" Type="http://schemas.openxmlformats.org/officeDocument/2006/relationships/image" Target="../media/image19.svg"/><Relationship Id="rId9" Type="http://schemas.openxmlformats.org/officeDocument/2006/relationships/image" Target="../media/image27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29.svg"/><Relationship Id="rId3" Type="http://schemas.openxmlformats.org/officeDocument/2006/relationships/image" Target="../media/image18.png"/><Relationship Id="rId7" Type="http://schemas.openxmlformats.org/officeDocument/2006/relationships/image" Target="../media/image7.svg"/><Relationship Id="rId12" Type="http://schemas.openxmlformats.org/officeDocument/2006/relationships/image" Target="../media/image2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5.svg"/><Relationship Id="rId5" Type="http://schemas.openxmlformats.org/officeDocument/2006/relationships/image" Target="../media/image8.png"/><Relationship Id="rId10" Type="http://schemas.openxmlformats.org/officeDocument/2006/relationships/image" Target="../media/image4.png"/><Relationship Id="rId4" Type="http://schemas.openxmlformats.org/officeDocument/2006/relationships/image" Target="../media/image19.svg"/><Relationship Id="rId9" Type="http://schemas.openxmlformats.org/officeDocument/2006/relationships/image" Target="../media/image10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30.png"/><Relationship Id="rId3" Type="http://schemas.openxmlformats.org/officeDocument/2006/relationships/image" Target="../media/image1.jpeg"/><Relationship Id="rId7" Type="http://schemas.openxmlformats.org/officeDocument/2006/relationships/image" Target="../media/image6.png"/><Relationship Id="rId12" Type="http://schemas.openxmlformats.org/officeDocument/2006/relationships/image" Target="../media/image5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4.png"/><Relationship Id="rId5" Type="http://schemas.openxmlformats.org/officeDocument/2006/relationships/image" Target="../media/image19.svg"/><Relationship Id="rId10" Type="http://schemas.openxmlformats.org/officeDocument/2006/relationships/image" Target="../media/image10.svg"/><Relationship Id="rId4" Type="http://schemas.openxmlformats.org/officeDocument/2006/relationships/image" Target="../media/image18.png"/><Relationship Id="rId9" Type="http://schemas.openxmlformats.org/officeDocument/2006/relationships/image" Target="../media/image9.png"/><Relationship Id="rId14" Type="http://schemas.openxmlformats.org/officeDocument/2006/relationships/image" Target="../media/image31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30.png"/><Relationship Id="rId3" Type="http://schemas.openxmlformats.org/officeDocument/2006/relationships/image" Target="../media/image1.jpeg"/><Relationship Id="rId7" Type="http://schemas.openxmlformats.org/officeDocument/2006/relationships/image" Target="../media/image6.png"/><Relationship Id="rId12" Type="http://schemas.openxmlformats.org/officeDocument/2006/relationships/image" Target="../media/image5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4.png"/><Relationship Id="rId5" Type="http://schemas.openxmlformats.org/officeDocument/2006/relationships/image" Target="../media/image19.svg"/><Relationship Id="rId10" Type="http://schemas.openxmlformats.org/officeDocument/2006/relationships/image" Target="../media/image10.svg"/><Relationship Id="rId4" Type="http://schemas.openxmlformats.org/officeDocument/2006/relationships/image" Target="../media/image18.png"/><Relationship Id="rId9" Type="http://schemas.openxmlformats.org/officeDocument/2006/relationships/image" Target="../media/image9.png"/><Relationship Id="rId14" Type="http://schemas.openxmlformats.org/officeDocument/2006/relationships/image" Target="../media/image31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1.jpe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19.svg"/><Relationship Id="rId10" Type="http://schemas.openxmlformats.org/officeDocument/2006/relationships/image" Target="../media/image10.svg"/><Relationship Id="rId4" Type="http://schemas.openxmlformats.org/officeDocument/2006/relationships/image" Target="../media/image18.png"/><Relationship Id="rId9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796730" y="0"/>
            <a:ext cx="16694540" cy="12166146"/>
          </a:xfrm>
          <a:custGeom>
            <a:avLst/>
            <a:gdLst/>
            <a:ahLst/>
            <a:cxnLst/>
            <a:rect l="l" t="t" r="r" b="b"/>
            <a:pathLst>
              <a:path w="16694540" h="12166146">
                <a:moveTo>
                  <a:pt x="0" y="0"/>
                </a:moveTo>
                <a:lnTo>
                  <a:pt x="16694540" y="0"/>
                </a:lnTo>
                <a:lnTo>
                  <a:pt x="16694540" y="12166146"/>
                </a:lnTo>
                <a:lnTo>
                  <a:pt x="0" y="1216614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3586077" y="1880278"/>
            <a:ext cx="11115847" cy="11270820"/>
          </a:xfrm>
          <a:custGeom>
            <a:avLst/>
            <a:gdLst/>
            <a:ahLst/>
            <a:cxnLst/>
            <a:rect l="l" t="t" r="r" b="b"/>
            <a:pathLst>
              <a:path w="11115847" h="11270820">
                <a:moveTo>
                  <a:pt x="0" y="0"/>
                </a:moveTo>
                <a:lnTo>
                  <a:pt x="11115846" y="0"/>
                </a:lnTo>
                <a:lnTo>
                  <a:pt x="11115846" y="11270821"/>
                </a:lnTo>
                <a:lnTo>
                  <a:pt x="0" y="1127082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flipH="1">
            <a:off x="13932392" y="378537"/>
            <a:ext cx="3505119" cy="9908463"/>
          </a:xfrm>
          <a:custGeom>
            <a:avLst/>
            <a:gdLst/>
            <a:ahLst/>
            <a:cxnLst/>
            <a:rect l="l" t="t" r="r" b="b"/>
            <a:pathLst>
              <a:path w="3505119" h="9908463">
                <a:moveTo>
                  <a:pt x="3505119" y="0"/>
                </a:moveTo>
                <a:lnTo>
                  <a:pt x="0" y="0"/>
                </a:lnTo>
                <a:lnTo>
                  <a:pt x="0" y="9908463"/>
                </a:lnTo>
                <a:lnTo>
                  <a:pt x="3505119" y="9908463"/>
                </a:lnTo>
                <a:lnTo>
                  <a:pt x="3505119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3913507" y="7958368"/>
            <a:ext cx="4374493" cy="2328632"/>
          </a:xfrm>
          <a:custGeom>
            <a:avLst/>
            <a:gdLst/>
            <a:ahLst/>
            <a:cxnLst/>
            <a:rect l="l" t="t" r="r" b="b"/>
            <a:pathLst>
              <a:path w="4374493" h="2328632">
                <a:moveTo>
                  <a:pt x="0" y="0"/>
                </a:moveTo>
                <a:lnTo>
                  <a:pt x="4374493" y="0"/>
                </a:lnTo>
                <a:lnTo>
                  <a:pt x="4374493" y="2328632"/>
                </a:lnTo>
                <a:lnTo>
                  <a:pt x="0" y="232863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r="-86742" b="-8198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410699" y="378537"/>
            <a:ext cx="3505119" cy="9908463"/>
          </a:xfrm>
          <a:custGeom>
            <a:avLst/>
            <a:gdLst/>
            <a:ahLst/>
            <a:cxnLst/>
            <a:rect l="l" t="t" r="r" b="b"/>
            <a:pathLst>
              <a:path w="3505119" h="9908463">
                <a:moveTo>
                  <a:pt x="0" y="0"/>
                </a:moveTo>
                <a:lnTo>
                  <a:pt x="3505118" y="0"/>
                </a:lnTo>
                <a:lnTo>
                  <a:pt x="3505118" y="9908463"/>
                </a:lnTo>
                <a:lnTo>
                  <a:pt x="0" y="990846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flipH="1">
            <a:off x="0" y="7958368"/>
            <a:ext cx="4374493" cy="2328632"/>
          </a:xfrm>
          <a:custGeom>
            <a:avLst/>
            <a:gdLst/>
            <a:ahLst/>
            <a:cxnLst/>
            <a:rect l="l" t="t" r="r" b="b"/>
            <a:pathLst>
              <a:path w="4374493" h="2328632">
                <a:moveTo>
                  <a:pt x="4374493" y="0"/>
                </a:moveTo>
                <a:lnTo>
                  <a:pt x="0" y="0"/>
                </a:lnTo>
                <a:lnTo>
                  <a:pt x="0" y="2328632"/>
                </a:lnTo>
                <a:lnTo>
                  <a:pt x="4374493" y="2328632"/>
                </a:lnTo>
                <a:lnTo>
                  <a:pt x="4374493" y="0"/>
                </a:lnTo>
                <a:close/>
              </a:path>
            </a:pathLst>
          </a:custGeom>
          <a:blipFill>
            <a:blip r:embed="rId9"/>
            <a:stretch>
              <a:fillRect r="-86742" b="-8198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796730" y="-1255030"/>
            <a:ext cx="5511566" cy="5518464"/>
          </a:xfrm>
          <a:custGeom>
            <a:avLst/>
            <a:gdLst/>
            <a:ahLst/>
            <a:cxnLst/>
            <a:rect l="l" t="t" r="r" b="b"/>
            <a:pathLst>
              <a:path w="5511566" h="5518464">
                <a:moveTo>
                  <a:pt x="0" y="0"/>
                </a:moveTo>
                <a:lnTo>
                  <a:pt x="5511566" y="0"/>
                </a:lnTo>
                <a:lnTo>
                  <a:pt x="5511566" y="5518464"/>
                </a:lnTo>
                <a:lnTo>
                  <a:pt x="0" y="551846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1747734" y="-1255030"/>
            <a:ext cx="5511566" cy="5518464"/>
          </a:xfrm>
          <a:custGeom>
            <a:avLst/>
            <a:gdLst/>
            <a:ahLst/>
            <a:cxnLst/>
            <a:rect l="l" t="t" r="r" b="b"/>
            <a:pathLst>
              <a:path w="5511566" h="5518464">
                <a:moveTo>
                  <a:pt x="0" y="0"/>
                </a:moveTo>
                <a:lnTo>
                  <a:pt x="5511566" y="0"/>
                </a:lnTo>
                <a:lnTo>
                  <a:pt x="5511566" y="5518464"/>
                </a:lnTo>
                <a:lnTo>
                  <a:pt x="0" y="551846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4100221" y="5277931"/>
            <a:ext cx="10106443" cy="12863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849"/>
              </a:lnSpc>
            </a:pPr>
            <a:r>
              <a:rPr lang="en-US" sz="10154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PRAGATI DHARA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629368" y="3347799"/>
            <a:ext cx="5048150" cy="9156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59"/>
              </a:lnSpc>
            </a:pPr>
            <a:r>
              <a:rPr lang="en-US" sz="3844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Smart &amp; Sustainable</a:t>
            </a:r>
          </a:p>
          <a:p>
            <a:pPr algn="ctr">
              <a:lnSpc>
                <a:spcPts val="3459"/>
              </a:lnSpc>
            </a:pPr>
            <a:r>
              <a:rPr lang="en-US" sz="3844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Traffic Routing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D234CF3-5A5D-6AD1-D5D5-453113B063A5}"/>
              </a:ext>
            </a:extLst>
          </p:cNvPr>
          <p:cNvSpPr txBox="1"/>
          <p:nvPr/>
        </p:nvSpPr>
        <p:spPr>
          <a:xfrm>
            <a:off x="4100221" y="6839346"/>
            <a:ext cx="10106443" cy="4667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59"/>
              </a:lnSpc>
            </a:pPr>
            <a:r>
              <a:rPr lang="en-US" sz="3844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Green Mind Hackathon 2025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DE631F-BDF2-0E4F-36F0-E8A65D5539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CF5805B8-BCED-97B9-91F6-0DA1A9BB3447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8888" b="-3888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7CA838A3-03CF-8FC6-AFB4-742F0E58E70B}"/>
              </a:ext>
            </a:extLst>
          </p:cNvPr>
          <p:cNvSpPr/>
          <p:nvPr/>
        </p:nvSpPr>
        <p:spPr>
          <a:xfrm>
            <a:off x="14802373" y="8431530"/>
            <a:ext cx="3485627" cy="1855470"/>
          </a:xfrm>
          <a:custGeom>
            <a:avLst/>
            <a:gdLst/>
            <a:ahLst/>
            <a:cxnLst/>
            <a:rect l="l" t="t" r="r" b="b"/>
            <a:pathLst>
              <a:path w="3485627" h="1855470">
                <a:moveTo>
                  <a:pt x="0" y="0"/>
                </a:moveTo>
                <a:lnTo>
                  <a:pt x="3485627" y="0"/>
                </a:lnTo>
                <a:lnTo>
                  <a:pt x="3485627" y="1855470"/>
                </a:lnTo>
                <a:lnTo>
                  <a:pt x="0" y="185547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86742" b="-8198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itle 23">
            <a:extLst>
              <a:ext uri="{FF2B5EF4-FFF2-40B4-BE49-F238E27FC236}">
                <a16:creationId xmlns:a16="http://schemas.microsoft.com/office/drawing/2014/main" id="{65CCED3E-391F-4A7F-639B-6A11E15F40AA}"/>
              </a:ext>
            </a:extLst>
          </p:cNvPr>
          <p:cNvSpPr txBox="1">
            <a:spLocks/>
          </p:cNvSpPr>
          <p:nvPr/>
        </p:nvSpPr>
        <p:spPr>
          <a:xfrm>
            <a:off x="685801" y="209599"/>
            <a:ext cx="17373602" cy="1838228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7200">
                <a:solidFill>
                  <a:srgbClr val="FFFFFF"/>
                </a:solidFill>
                <a:latin typeface="Lexend Deca"/>
                <a:ea typeface="+mn-ea"/>
                <a:cs typeface="+mn-cs"/>
              </a:rPr>
              <a:t>AI Prediction and Smart Decision Engine flow</a:t>
            </a:r>
          </a:p>
        </p:txBody>
      </p:sp>
      <p:pic>
        <p:nvPicPr>
          <p:cNvPr id="6" name="Picture 5" descr="A screenshot of a diagram&#10;&#10;AI-generated content may be incorrect.">
            <a:extLst>
              <a:ext uri="{FF2B5EF4-FFF2-40B4-BE49-F238E27FC236}">
                <a16:creationId xmlns:a16="http://schemas.microsoft.com/office/drawing/2014/main" id="{6D3F0F2A-86C9-5020-0C7D-1FAA569D66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74"/>
          <a:stretch>
            <a:fillRect/>
          </a:stretch>
        </p:blipFill>
        <p:spPr>
          <a:xfrm>
            <a:off x="492632" y="1725066"/>
            <a:ext cx="17302735" cy="7405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3509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B98132-C63C-4F2B-86D7-3557115975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16070DF9-5EB1-795F-0C93-6E5186AC4647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8888" b="-3888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B5035C70-58A8-42EE-84BD-51BE0CCF2B25}"/>
              </a:ext>
            </a:extLst>
          </p:cNvPr>
          <p:cNvSpPr/>
          <p:nvPr/>
        </p:nvSpPr>
        <p:spPr>
          <a:xfrm>
            <a:off x="14802373" y="8431530"/>
            <a:ext cx="3485627" cy="1855470"/>
          </a:xfrm>
          <a:custGeom>
            <a:avLst/>
            <a:gdLst/>
            <a:ahLst/>
            <a:cxnLst/>
            <a:rect l="l" t="t" r="r" b="b"/>
            <a:pathLst>
              <a:path w="3485627" h="1855470">
                <a:moveTo>
                  <a:pt x="0" y="0"/>
                </a:moveTo>
                <a:lnTo>
                  <a:pt x="3485627" y="0"/>
                </a:lnTo>
                <a:lnTo>
                  <a:pt x="3485627" y="1855470"/>
                </a:lnTo>
                <a:lnTo>
                  <a:pt x="0" y="185547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86742" b="-8198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itle 23">
            <a:extLst>
              <a:ext uri="{FF2B5EF4-FFF2-40B4-BE49-F238E27FC236}">
                <a16:creationId xmlns:a16="http://schemas.microsoft.com/office/drawing/2014/main" id="{95CE70E3-8ACF-8A14-1C80-229960FC4AAB}"/>
              </a:ext>
            </a:extLst>
          </p:cNvPr>
          <p:cNvSpPr txBox="1">
            <a:spLocks/>
          </p:cNvSpPr>
          <p:nvPr/>
        </p:nvSpPr>
        <p:spPr>
          <a:xfrm>
            <a:off x="685801" y="209599"/>
            <a:ext cx="17373602" cy="1838228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7200">
                <a:solidFill>
                  <a:srgbClr val="FFFFFF"/>
                </a:solidFill>
                <a:latin typeface="Lexend Deca"/>
                <a:ea typeface="+mn-ea"/>
                <a:cs typeface="+mn-cs"/>
              </a:rPr>
              <a:t>AI Prediction and Smart Decision Engine flow</a:t>
            </a:r>
          </a:p>
        </p:txBody>
      </p:sp>
      <p:pic>
        <p:nvPicPr>
          <p:cNvPr id="7" name="Picture 6" descr="A diagram of a company&#10;&#10;AI-generated content may be incorrect.">
            <a:extLst>
              <a:ext uri="{FF2B5EF4-FFF2-40B4-BE49-F238E27FC236}">
                <a16:creationId xmlns:a16="http://schemas.microsoft.com/office/drawing/2014/main" id="{6931B0B0-AA32-CCF7-3B2D-1ACCDE26AF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4" y="1937245"/>
            <a:ext cx="13489654" cy="6412509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C30FBF3A-BEFD-8B7D-91DE-B163A0DFB6CB}"/>
              </a:ext>
            </a:extLst>
          </p:cNvPr>
          <p:cNvSpPr/>
          <p:nvPr/>
        </p:nvSpPr>
        <p:spPr>
          <a:xfrm>
            <a:off x="14175455" y="1648536"/>
            <a:ext cx="3954736" cy="7400983"/>
          </a:xfrm>
          <a:prstGeom prst="roundRect">
            <a:avLst/>
          </a:prstGeom>
          <a:solidFill>
            <a:schemeClr val="bg2">
              <a:alpha val="50000"/>
            </a:schemeClr>
          </a:solidFill>
          <a:ln w="38100" cap="flat" cmpd="sng" algn="ctr">
            <a:solidFill>
              <a:prstClr val="white">
                <a:hueOff val="0"/>
                <a:satOff val="0"/>
                <a:lumOff val="0"/>
                <a:alphaOff val="0"/>
              </a:prstClr>
            </a:solidFill>
            <a:prstDash val="solid"/>
          </a:ln>
          <a:effectLst/>
        </p:spPr>
        <p:txBody>
          <a:bodyPr spcFirstLastPara="0" vert="horz" wrap="square" lIns="121920" tIns="121920" rIns="121920" bIns="121920" numCol="1" spcCol="1270" anchor="t" anchorCtr="0">
            <a:noAutofit/>
          </a:bodyPr>
          <a:lstStyle/>
          <a:p>
            <a:r>
              <a:rPr lang="en-US" sz="2400" b="1" dirty="0">
                <a:solidFill>
                  <a:prstClr val="black"/>
                </a:solidFill>
              </a:rPr>
              <a:t>AI Usage in Our Solution</a:t>
            </a:r>
          </a:p>
          <a:p>
            <a:endParaRPr lang="en-US" b="1" dirty="0">
              <a:solidFill>
                <a:prstClr val="black"/>
              </a:solidFill>
            </a:endParaRPr>
          </a:p>
          <a:p>
            <a:r>
              <a:rPr lang="en-US" b="1" dirty="0">
                <a:solidFill>
                  <a:prstClr val="black"/>
                </a:solidFill>
              </a:rPr>
              <a:t>Sustainability Engine (AI/ML prediction models)</a:t>
            </a:r>
          </a:p>
          <a:p>
            <a:endParaRPr lang="en-US" b="1" dirty="0">
              <a:solidFill>
                <a:prstClr val="black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Calculates eco-routes and green scores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Analyzes driving patterns &amp; vehicle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Processes traffic conditions &amp; city events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Evaluates road condition metrics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prstClr val="black"/>
              </a:solidFill>
            </a:endParaRPr>
          </a:p>
          <a:p>
            <a:r>
              <a:rPr lang="en-US" b="1" dirty="0">
                <a:solidFill>
                  <a:prstClr val="black"/>
                </a:solidFill>
              </a:rPr>
              <a:t>Smart Decision/Recommendation Engine (Generative AI)</a:t>
            </a:r>
          </a:p>
          <a:p>
            <a:endParaRPr lang="en-US" b="1" dirty="0">
              <a:solidFill>
                <a:prstClr val="black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Hyper-personalized eco-route suggestions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CPU-optimized LLM/SLM implementation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Integrates public transport options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Adapts to individual user preferences</a:t>
            </a:r>
            <a:endParaRPr lang="en-US" sz="1100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86110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8888" b="-3888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3467609" y="-223980"/>
            <a:ext cx="14506702" cy="10734959"/>
          </a:xfrm>
          <a:custGeom>
            <a:avLst/>
            <a:gdLst/>
            <a:ahLst/>
            <a:cxnLst/>
            <a:rect l="l" t="t" r="r" b="b"/>
            <a:pathLst>
              <a:path w="14506702" h="10734959">
                <a:moveTo>
                  <a:pt x="0" y="0"/>
                </a:moveTo>
                <a:lnTo>
                  <a:pt x="14506702" y="0"/>
                </a:lnTo>
                <a:lnTo>
                  <a:pt x="14506702" y="10734960"/>
                </a:lnTo>
                <a:lnTo>
                  <a:pt x="0" y="107349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3323194" y="7644133"/>
            <a:ext cx="4964806" cy="2642867"/>
          </a:xfrm>
          <a:custGeom>
            <a:avLst/>
            <a:gdLst/>
            <a:ahLst/>
            <a:cxnLst/>
            <a:rect l="l" t="t" r="r" b="b"/>
            <a:pathLst>
              <a:path w="4964806" h="2642867">
                <a:moveTo>
                  <a:pt x="0" y="0"/>
                </a:moveTo>
                <a:lnTo>
                  <a:pt x="4964806" y="0"/>
                </a:lnTo>
                <a:lnTo>
                  <a:pt x="4964806" y="2642867"/>
                </a:lnTo>
                <a:lnTo>
                  <a:pt x="0" y="264286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r="-86742" b="-8198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flipH="1">
            <a:off x="0" y="8337367"/>
            <a:ext cx="3662519" cy="1949633"/>
          </a:xfrm>
          <a:custGeom>
            <a:avLst/>
            <a:gdLst/>
            <a:ahLst/>
            <a:cxnLst/>
            <a:rect l="l" t="t" r="r" b="b"/>
            <a:pathLst>
              <a:path w="3662519" h="1949633">
                <a:moveTo>
                  <a:pt x="3662519" y="0"/>
                </a:moveTo>
                <a:lnTo>
                  <a:pt x="0" y="0"/>
                </a:lnTo>
                <a:lnTo>
                  <a:pt x="0" y="1949633"/>
                </a:lnTo>
                <a:lnTo>
                  <a:pt x="3662519" y="1949633"/>
                </a:lnTo>
                <a:lnTo>
                  <a:pt x="3662519" y="0"/>
                </a:lnTo>
                <a:close/>
              </a:path>
            </a:pathLst>
          </a:custGeom>
          <a:blipFill>
            <a:blip r:embed="rId6"/>
            <a:stretch>
              <a:fillRect r="-86742" b="-8198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0" y="3620655"/>
            <a:ext cx="12534756" cy="15239824"/>
          </a:xfrm>
          <a:custGeom>
            <a:avLst/>
            <a:gdLst/>
            <a:ahLst/>
            <a:cxnLst/>
            <a:rect l="l" t="t" r="r" b="b"/>
            <a:pathLst>
              <a:path w="12534756" h="15239824">
                <a:moveTo>
                  <a:pt x="0" y="0"/>
                </a:moveTo>
                <a:lnTo>
                  <a:pt x="12534756" y="0"/>
                </a:lnTo>
                <a:lnTo>
                  <a:pt x="12534756" y="15239824"/>
                </a:lnTo>
                <a:lnTo>
                  <a:pt x="0" y="1523982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4792181" y="5143500"/>
            <a:ext cx="1863979" cy="5367480"/>
          </a:xfrm>
          <a:custGeom>
            <a:avLst/>
            <a:gdLst/>
            <a:ahLst/>
            <a:cxnLst/>
            <a:rect l="l" t="t" r="r" b="b"/>
            <a:pathLst>
              <a:path w="1863979" h="5367480">
                <a:moveTo>
                  <a:pt x="0" y="0"/>
                </a:moveTo>
                <a:lnTo>
                  <a:pt x="1863979" y="0"/>
                </a:lnTo>
                <a:lnTo>
                  <a:pt x="1863979" y="5367480"/>
                </a:lnTo>
                <a:lnTo>
                  <a:pt x="0" y="536748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5410200" y="4305300"/>
            <a:ext cx="6553200" cy="31803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65"/>
              </a:lnSpc>
            </a:pPr>
            <a:r>
              <a:rPr lang="en-US" sz="2812" dirty="0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We're not just another navigation app. We're a sustainability movement with a tech backbone - and </a:t>
            </a:r>
            <a:r>
              <a:rPr lang="en-US" sz="2812" b="1" dirty="0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our tech walks the green talk</a:t>
            </a:r>
            <a:r>
              <a:rPr lang="en-US" sz="2812" dirty="0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. </a:t>
            </a:r>
          </a:p>
          <a:p>
            <a:pPr algn="ctr">
              <a:lnSpc>
                <a:spcPts val="3065"/>
              </a:lnSpc>
            </a:pPr>
            <a:endParaRPr lang="en-US" sz="2812" dirty="0">
              <a:solidFill>
                <a:srgbClr val="000000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algn="ctr">
              <a:lnSpc>
                <a:spcPts val="3065"/>
              </a:lnSpc>
            </a:pPr>
            <a:r>
              <a:rPr lang="en-US" sz="2812" dirty="0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From CPU-optimized AI to carbon-aware cloud infrastructure, </a:t>
            </a:r>
            <a:r>
              <a:rPr lang="en-US" sz="2812" b="1" dirty="0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Pragati Dhara is green inside and out</a:t>
            </a:r>
            <a:r>
              <a:rPr lang="en-US" sz="2812" dirty="0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1427938"/>
            <a:ext cx="11170711" cy="9616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56"/>
              </a:lnSpc>
            </a:pPr>
            <a:r>
              <a:rPr lang="en-US" sz="7951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rPr>
              <a:t>Unique Differentiator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88320F-075A-5291-B684-442E1FF948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0AB72DDF-E3E9-1BC4-BBFF-97A468E24582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38888" b="-3888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B3FFAA6E-3548-2056-6D4A-C6E27B65B89A}"/>
              </a:ext>
            </a:extLst>
          </p:cNvPr>
          <p:cNvSpPr/>
          <p:nvPr/>
        </p:nvSpPr>
        <p:spPr>
          <a:xfrm>
            <a:off x="796730" y="0"/>
            <a:ext cx="16694540" cy="12166146"/>
          </a:xfrm>
          <a:custGeom>
            <a:avLst/>
            <a:gdLst/>
            <a:ahLst/>
            <a:cxnLst/>
            <a:rect l="l" t="t" r="r" b="b"/>
            <a:pathLst>
              <a:path w="16694540" h="12166146">
                <a:moveTo>
                  <a:pt x="0" y="0"/>
                </a:moveTo>
                <a:lnTo>
                  <a:pt x="16694540" y="0"/>
                </a:lnTo>
                <a:lnTo>
                  <a:pt x="16694540" y="12166146"/>
                </a:lnTo>
                <a:lnTo>
                  <a:pt x="0" y="121661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2224A42F-8F21-7832-DC5F-8F0F984ECDE7}"/>
              </a:ext>
            </a:extLst>
          </p:cNvPr>
          <p:cNvSpPr/>
          <p:nvPr/>
        </p:nvSpPr>
        <p:spPr>
          <a:xfrm>
            <a:off x="1296888" y="2648678"/>
            <a:ext cx="6208970" cy="7296930"/>
          </a:xfrm>
          <a:custGeom>
            <a:avLst/>
            <a:gdLst/>
            <a:ahLst/>
            <a:cxnLst/>
            <a:rect l="l" t="t" r="r" b="b"/>
            <a:pathLst>
              <a:path w="11115847" h="11270820">
                <a:moveTo>
                  <a:pt x="0" y="0"/>
                </a:moveTo>
                <a:lnTo>
                  <a:pt x="11115846" y="0"/>
                </a:lnTo>
                <a:lnTo>
                  <a:pt x="11115846" y="11270821"/>
                </a:lnTo>
                <a:lnTo>
                  <a:pt x="0" y="1127082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FF257325-1B8A-9613-4558-4286B2E28EBC}"/>
              </a:ext>
            </a:extLst>
          </p:cNvPr>
          <p:cNvSpPr/>
          <p:nvPr/>
        </p:nvSpPr>
        <p:spPr>
          <a:xfrm flipH="1">
            <a:off x="13932392" y="378537"/>
            <a:ext cx="3505119" cy="9908463"/>
          </a:xfrm>
          <a:custGeom>
            <a:avLst/>
            <a:gdLst/>
            <a:ahLst/>
            <a:cxnLst/>
            <a:rect l="l" t="t" r="r" b="b"/>
            <a:pathLst>
              <a:path w="3505119" h="9908463">
                <a:moveTo>
                  <a:pt x="3505119" y="0"/>
                </a:moveTo>
                <a:lnTo>
                  <a:pt x="0" y="0"/>
                </a:lnTo>
                <a:lnTo>
                  <a:pt x="0" y="9908463"/>
                </a:lnTo>
                <a:lnTo>
                  <a:pt x="3505119" y="9908463"/>
                </a:lnTo>
                <a:lnTo>
                  <a:pt x="3505119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DE7CD821-4905-5A98-2E38-7F3154A03828}"/>
              </a:ext>
            </a:extLst>
          </p:cNvPr>
          <p:cNvSpPr/>
          <p:nvPr/>
        </p:nvSpPr>
        <p:spPr>
          <a:xfrm>
            <a:off x="13913507" y="7958368"/>
            <a:ext cx="4374493" cy="2328632"/>
          </a:xfrm>
          <a:custGeom>
            <a:avLst/>
            <a:gdLst/>
            <a:ahLst/>
            <a:cxnLst/>
            <a:rect l="l" t="t" r="r" b="b"/>
            <a:pathLst>
              <a:path w="4374493" h="2328632">
                <a:moveTo>
                  <a:pt x="0" y="0"/>
                </a:moveTo>
                <a:lnTo>
                  <a:pt x="4374493" y="0"/>
                </a:lnTo>
                <a:lnTo>
                  <a:pt x="4374493" y="2328632"/>
                </a:lnTo>
                <a:lnTo>
                  <a:pt x="0" y="2328632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r="-86742" b="-8198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D7D32FB5-62C9-8DA6-823C-7D96751D1736}"/>
              </a:ext>
            </a:extLst>
          </p:cNvPr>
          <p:cNvSpPr/>
          <p:nvPr/>
        </p:nvSpPr>
        <p:spPr>
          <a:xfrm>
            <a:off x="410699" y="378537"/>
            <a:ext cx="3505119" cy="9908463"/>
          </a:xfrm>
          <a:custGeom>
            <a:avLst/>
            <a:gdLst/>
            <a:ahLst/>
            <a:cxnLst/>
            <a:rect l="l" t="t" r="r" b="b"/>
            <a:pathLst>
              <a:path w="3505119" h="9908463">
                <a:moveTo>
                  <a:pt x="0" y="0"/>
                </a:moveTo>
                <a:lnTo>
                  <a:pt x="3505118" y="0"/>
                </a:lnTo>
                <a:lnTo>
                  <a:pt x="3505118" y="9908463"/>
                </a:lnTo>
                <a:lnTo>
                  <a:pt x="0" y="990846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3E0534CD-2576-44A5-4F06-A5AB5B5842BC}"/>
              </a:ext>
            </a:extLst>
          </p:cNvPr>
          <p:cNvSpPr/>
          <p:nvPr/>
        </p:nvSpPr>
        <p:spPr>
          <a:xfrm flipH="1">
            <a:off x="0" y="7958368"/>
            <a:ext cx="4374493" cy="2328632"/>
          </a:xfrm>
          <a:custGeom>
            <a:avLst/>
            <a:gdLst/>
            <a:ahLst/>
            <a:cxnLst/>
            <a:rect l="l" t="t" r="r" b="b"/>
            <a:pathLst>
              <a:path w="4374493" h="2328632">
                <a:moveTo>
                  <a:pt x="4374493" y="0"/>
                </a:moveTo>
                <a:lnTo>
                  <a:pt x="0" y="0"/>
                </a:lnTo>
                <a:lnTo>
                  <a:pt x="0" y="2328632"/>
                </a:lnTo>
                <a:lnTo>
                  <a:pt x="4374493" y="2328632"/>
                </a:lnTo>
                <a:lnTo>
                  <a:pt x="4374493" y="0"/>
                </a:lnTo>
                <a:close/>
              </a:path>
            </a:pathLst>
          </a:custGeom>
          <a:blipFill>
            <a:blip r:embed="rId12"/>
            <a:stretch>
              <a:fillRect r="-86742" b="-8198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734E4A1B-7422-4983-5158-654C35E0E1B7}"/>
              </a:ext>
            </a:extLst>
          </p:cNvPr>
          <p:cNvSpPr/>
          <p:nvPr/>
        </p:nvSpPr>
        <p:spPr>
          <a:xfrm>
            <a:off x="796730" y="-1255030"/>
            <a:ext cx="5511566" cy="5518464"/>
          </a:xfrm>
          <a:custGeom>
            <a:avLst/>
            <a:gdLst/>
            <a:ahLst/>
            <a:cxnLst/>
            <a:rect l="l" t="t" r="r" b="b"/>
            <a:pathLst>
              <a:path w="5511566" h="5518464">
                <a:moveTo>
                  <a:pt x="0" y="0"/>
                </a:moveTo>
                <a:lnTo>
                  <a:pt x="5511566" y="0"/>
                </a:lnTo>
                <a:lnTo>
                  <a:pt x="5511566" y="5518464"/>
                </a:lnTo>
                <a:lnTo>
                  <a:pt x="0" y="5518464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CFD96E8C-49D8-5AC4-3684-BB807A75A865}"/>
              </a:ext>
            </a:extLst>
          </p:cNvPr>
          <p:cNvSpPr/>
          <p:nvPr/>
        </p:nvSpPr>
        <p:spPr>
          <a:xfrm>
            <a:off x="11747734" y="-1255030"/>
            <a:ext cx="5511566" cy="5518464"/>
          </a:xfrm>
          <a:custGeom>
            <a:avLst/>
            <a:gdLst/>
            <a:ahLst/>
            <a:cxnLst/>
            <a:rect l="l" t="t" r="r" b="b"/>
            <a:pathLst>
              <a:path w="5511566" h="5518464">
                <a:moveTo>
                  <a:pt x="0" y="0"/>
                </a:moveTo>
                <a:lnTo>
                  <a:pt x="5511566" y="0"/>
                </a:lnTo>
                <a:lnTo>
                  <a:pt x="5511566" y="5518464"/>
                </a:lnTo>
                <a:lnTo>
                  <a:pt x="0" y="5518464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93BD3B0-1877-BFD8-BAD1-95601AE27CBA}"/>
              </a:ext>
            </a:extLst>
          </p:cNvPr>
          <p:cNvGrpSpPr/>
          <p:nvPr/>
        </p:nvGrpSpPr>
        <p:grpSpPr>
          <a:xfrm>
            <a:off x="1342928" y="4077826"/>
            <a:ext cx="6181815" cy="1168235"/>
            <a:chOff x="4614846" y="4536529"/>
            <a:chExt cx="9142507" cy="1607183"/>
          </a:xfrm>
        </p:grpSpPr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id="{06871B64-09DC-257D-9F4F-1D3D7773961D}"/>
                </a:ext>
              </a:extLst>
            </p:cNvPr>
            <p:cNvSpPr txBox="1"/>
            <p:nvPr/>
          </p:nvSpPr>
          <p:spPr>
            <a:xfrm>
              <a:off x="4614846" y="4536529"/>
              <a:ext cx="9142507" cy="9819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465"/>
                </a:lnSpc>
              </a:pPr>
              <a:r>
                <a:rPr lang="en-US" sz="7696" dirty="0">
                  <a:solidFill>
                    <a:srgbClr val="000000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Pragati Dhara</a:t>
              </a:r>
            </a:p>
          </p:txBody>
        </p:sp>
        <p:sp>
          <p:nvSpPr>
            <p:cNvPr id="12" name="TextBox 12">
              <a:extLst>
                <a:ext uri="{FF2B5EF4-FFF2-40B4-BE49-F238E27FC236}">
                  <a16:creationId xmlns:a16="http://schemas.microsoft.com/office/drawing/2014/main" id="{A9E0C717-AE52-DCFB-C231-01411B6A115E}"/>
                </a:ext>
              </a:extLst>
            </p:cNvPr>
            <p:cNvSpPr txBox="1"/>
            <p:nvPr/>
          </p:nvSpPr>
          <p:spPr>
            <a:xfrm>
              <a:off x="6278342" y="5821636"/>
              <a:ext cx="5633641" cy="3220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424"/>
                </a:lnSpc>
              </a:pPr>
              <a:r>
                <a:rPr lang="en-US" sz="2694">
                  <a:solidFill>
                    <a:srgbClr val="000000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Live Demo</a:t>
              </a:r>
            </a:p>
          </p:txBody>
        </p:sp>
      </p:grpSp>
      <p:pic>
        <p:nvPicPr>
          <p:cNvPr id="13" name="Picture 2">
            <a:extLst>
              <a:ext uri="{FF2B5EF4-FFF2-40B4-BE49-F238E27FC236}">
                <a16:creationId xmlns:a16="http://schemas.microsoft.com/office/drawing/2014/main" id="{ED35E3BE-BB08-96E2-14A1-C017E91818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6965" y="2648678"/>
            <a:ext cx="5773072" cy="47988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57364818">
            <a:hlinkClick r:id="" action="ppaction://media"/>
            <a:extLst>
              <a:ext uri="{FF2B5EF4-FFF2-40B4-BE49-F238E27FC236}">
                <a16:creationId xmlns:a16="http://schemas.microsoft.com/office/drawing/2014/main" id="{7159683E-C1C6-A296-E280-7E44C29EA87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14038402" y="925191"/>
            <a:ext cx="3479748" cy="7732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050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5666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9BFC61-30B9-3890-70E2-636E9A4574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220F3BCE-E476-A2E3-5187-3489A11D7EFD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2A695C7D-495D-6A9F-910F-D010EF8BB1BA}"/>
              </a:ext>
            </a:extLst>
          </p:cNvPr>
          <p:cNvSpPr/>
          <p:nvPr/>
        </p:nvSpPr>
        <p:spPr>
          <a:xfrm flipH="1">
            <a:off x="-81071" y="8350038"/>
            <a:ext cx="18450142" cy="5332360"/>
          </a:xfrm>
          <a:custGeom>
            <a:avLst/>
            <a:gdLst/>
            <a:ahLst/>
            <a:cxnLst/>
            <a:rect l="l" t="t" r="r" b="b"/>
            <a:pathLst>
              <a:path w="18450142" h="5332360">
                <a:moveTo>
                  <a:pt x="18450141" y="0"/>
                </a:moveTo>
                <a:lnTo>
                  <a:pt x="0" y="0"/>
                </a:lnTo>
                <a:lnTo>
                  <a:pt x="0" y="5332359"/>
                </a:lnTo>
                <a:lnTo>
                  <a:pt x="18450141" y="5332359"/>
                </a:lnTo>
                <a:lnTo>
                  <a:pt x="18450141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827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CAD1BF05-DBB5-B15C-6408-9CEC41580098}"/>
              </a:ext>
            </a:extLst>
          </p:cNvPr>
          <p:cNvSpPr/>
          <p:nvPr/>
        </p:nvSpPr>
        <p:spPr>
          <a:xfrm>
            <a:off x="12046590" y="6964571"/>
            <a:ext cx="6241410" cy="3322429"/>
          </a:xfrm>
          <a:custGeom>
            <a:avLst/>
            <a:gdLst/>
            <a:ahLst/>
            <a:cxnLst/>
            <a:rect l="l" t="t" r="r" b="b"/>
            <a:pathLst>
              <a:path w="6241410" h="3322429">
                <a:moveTo>
                  <a:pt x="0" y="0"/>
                </a:moveTo>
                <a:lnTo>
                  <a:pt x="6241410" y="0"/>
                </a:lnTo>
                <a:lnTo>
                  <a:pt x="6241410" y="3322429"/>
                </a:lnTo>
                <a:lnTo>
                  <a:pt x="0" y="332242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r="-86742" b="-8198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83660E41-1082-E8C0-B0C0-09D6B6AC8C73}"/>
              </a:ext>
            </a:extLst>
          </p:cNvPr>
          <p:cNvSpPr/>
          <p:nvPr/>
        </p:nvSpPr>
        <p:spPr>
          <a:xfrm flipH="1">
            <a:off x="0" y="8202325"/>
            <a:ext cx="2955588" cy="2084675"/>
          </a:xfrm>
          <a:custGeom>
            <a:avLst/>
            <a:gdLst/>
            <a:ahLst/>
            <a:cxnLst/>
            <a:rect l="l" t="t" r="r" b="b"/>
            <a:pathLst>
              <a:path w="4552516" h="2423397">
                <a:moveTo>
                  <a:pt x="4552517" y="0"/>
                </a:moveTo>
                <a:lnTo>
                  <a:pt x="0" y="0"/>
                </a:lnTo>
                <a:lnTo>
                  <a:pt x="0" y="2423397"/>
                </a:lnTo>
                <a:lnTo>
                  <a:pt x="4552517" y="2423397"/>
                </a:lnTo>
                <a:lnTo>
                  <a:pt x="4552517" y="0"/>
                </a:lnTo>
                <a:close/>
              </a:path>
            </a:pathLst>
          </a:custGeom>
          <a:blipFill>
            <a:blip r:embed="rId5"/>
            <a:stretch>
              <a:fillRect r="-86742" b="-8198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2C9044DB-DD5B-9EDE-EC79-DA7DC3550DD5}"/>
              </a:ext>
            </a:extLst>
          </p:cNvPr>
          <p:cNvSpPr/>
          <p:nvPr/>
        </p:nvSpPr>
        <p:spPr>
          <a:xfrm flipH="1">
            <a:off x="12994801" y="720160"/>
            <a:ext cx="3615144" cy="10219489"/>
          </a:xfrm>
          <a:custGeom>
            <a:avLst/>
            <a:gdLst/>
            <a:ahLst/>
            <a:cxnLst/>
            <a:rect l="l" t="t" r="r" b="b"/>
            <a:pathLst>
              <a:path w="3615144" h="10219489">
                <a:moveTo>
                  <a:pt x="3615144" y="0"/>
                </a:moveTo>
                <a:lnTo>
                  <a:pt x="0" y="0"/>
                </a:lnTo>
                <a:lnTo>
                  <a:pt x="0" y="10219489"/>
                </a:lnTo>
                <a:lnTo>
                  <a:pt x="3615144" y="10219489"/>
                </a:lnTo>
                <a:lnTo>
                  <a:pt x="3615144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6DF16A9B-3DA8-83B5-51AD-5D049DD5174F}"/>
              </a:ext>
            </a:extLst>
          </p:cNvPr>
          <p:cNvSpPr/>
          <p:nvPr/>
        </p:nvSpPr>
        <p:spPr>
          <a:xfrm>
            <a:off x="11098379" y="-1031924"/>
            <a:ext cx="5511566" cy="5518464"/>
          </a:xfrm>
          <a:custGeom>
            <a:avLst/>
            <a:gdLst/>
            <a:ahLst/>
            <a:cxnLst/>
            <a:rect l="l" t="t" r="r" b="b"/>
            <a:pathLst>
              <a:path w="5511566" h="5518464">
                <a:moveTo>
                  <a:pt x="0" y="0"/>
                </a:moveTo>
                <a:lnTo>
                  <a:pt x="5511566" y="0"/>
                </a:lnTo>
                <a:lnTo>
                  <a:pt x="5511566" y="5518464"/>
                </a:lnTo>
                <a:lnTo>
                  <a:pt x="0" y="551846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TextBox 9">
            <a:extLst>
              <a:ext uri="{FF2B5EF4-FFF2-40B4-BE49-F238E27FC236}">
                <a16:creationId xmlns:a16="http://schemas.microsoft.com/office/drawing/2014/main" id="{7E9BED7D-B445-049E-327B-782D7B3E050D}"/>
              </a:ext>
            </a:extLst>
          </p:cNvPr>
          <p:cNvSpPr txBox="1"/>
          <p:nvPr/>
        </p:nvSpPr>
        <p:spPr>
          <a:xfrm>
            <a:off x="609600" y="747931"/>
            <a:ext cx="16154400" cy="9616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156"/>
              </a:lnSpc>
            </a:pPr>
            <a:r>
              <a:rPr lang="en-US" sz="7951" dirty="0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rPr>
              <a:t>Tanya’s new Reality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011B1DFD-57F5-73AA-9A68-7FE7C3C728A0}"/>
              </a:ext>
            </a:extLst>
          </p:cNvPr>
          <p:cNvSpPr/>
          <p:nvPr/>
        </p:nvSpPr>
        <p:spPr>
          <a:xfrm>
            <a:off x="9259482" y="3363712"/>
            <a:ext cx="6302930" cy="2218909"/>
          </a:xfrm>
          <a:prstGeom prst="roundRect">
            <a:avLst/>
          </a:prstGeom>
          <a:solidFill>
            <a:schemeClr val="bg2">
              <a:alpha val="50000"/>
            </a:schemeClr>
          </a:solidFill>
          <a:ln w="38100" cap="flat" cmpd="sng" algn="ctr">
            <a:solidFill>
              <a:prstClr val="white">
                <a:hueOff val="0"/>
                <a:satOff val="0"/>
                <a:lumOff val="0"/>
                <a:alphaOff val="0"/>
              </a:prstClr>
            </a:solidFill>
            <a:prstDash val="solid"/>
          </a:ln>
          <a:effectLst/>
        </p:spPr>
        <p:txBody>
          <a:bodyPr spcFirstLastPara="0" vert="horz" wrap="square" lIns="121920" tIns="121920" rIns="121920" bIns="121920" numCol="1" spcCol="1270" anchor="ctr" anchorCtr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💚  </a:t>
            </a:r>
            <a:r>
              <a:rPr lang="en-US" sz="2400" b="1" dirty="0">
                <a:solidFill>
                  <a:prstClr val="black"/>
                </a:solidFill>
              </a:rPr>
              <a:t>I'm a Proud Sustainability Ambassador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prstClr val="black"/>
                </a:solidFill>
              </a:rPr>
              <a:t>💰 I Earn Real Rewards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😊  </a:t>
            </a:r>
            <a:r>
              <a:rPr lang="en-US" sz="2400" b="1" dirty="0">
                <a:solidFill>
                  <a:prstClr val="black"/>
                </a:solidFill>
              </a:rPr>
              <a:t>I'm Genuinely Happier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prstClr val="black"/>
                </a:solidFill>
              </a:rPr>
              <a:t>🌍 I'm Part of Something Bigger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prstClr val="black"/>
                </a:solidFill>
              </a:rPr>
              <a:t>🚀 I'm Not Just a Commuter Anymore</a:t>
            </a:r>
            <a:endParaRPr lang="en-US" sz="2400" b="1" dirty="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9" name="Picture 8" descr="A person holding a phone with a map on it&#10;&#10;AI-generated content may be incorrect.">
            <a:extLst>
              <a:ext uri="{FF2B5EF4-FFF2-40B4-BE49-F238E27FC236}">
                <a16:creationId xmlns:a16="http://schemas.microsoft.com/office/drawing/2014/main" id="{7C4555F7-3C24-B755-DC83-7DB13999288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244" y="1905450"/>
            <a:ext cx="7546027" cy="7546027"/>
          </a:xfrm>
          <a:prstGeom prst="rect">
            <a:avLst/>
          </a:prstGeom>
        </p:spPr>
      </p:pic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EB50B8B6-425D-62F5-D10C-4D4C9C07FE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6078901"/>
              </p:ext>
            </p:extLst>
          </p:nvPr>
        </p:nvGraphicFramePr>
        <p:xfrm>
          <a:off x="9297298" y="6802350"/>
          <a:ext cx="6302930" cy="2649127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2886500">
                  <a:extLst>
                    <a:ext uri="{9D8B030D-6E8A-4147-A177-3AD203B41FA5}">
                      <a16:colId xmlns:a16="http://schemas.microsoft.com/office/drawing/2014/main" val="4169666367"/>
                    </a:ext>
                  </a:extLst>
                </a:gridCol>
                <a:gridCol w="3416430">
                  <a:extLst>
                    <a:ext uri="{9D8B030D-6E8A-4147-A177-3AD203B41FA5}">
                      <a16:colId xmlns:a16="http://schemas.microsoft.com/office/drawing/2014/main" val="961670342"/>
                    </a:ext>
                  </a:extLst>
                </a:gridCol>
              </a:tblGrid>
              <a:tr h="361618">
                <a:tc>
                  <a:txBody>
                    <a:bodyPr/>
                    <a:lstStyle/>
                    <a:p>
                      <a:r>
                        <a:rPr lang="en-US" sz="2000" dirty="0"/>
                        <a:t>Before Pragati Dhara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accent6"/>
                          </a:solidFill>
                        </a:rPr>
                        <a:t>After Pragati Dhara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1212384"/>
                  </a:ext>
                </a:extLst>
              </a:tr>
              <a:tr h="37371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❌ Passive victim 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✅ Active contributor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7080861"/>
                  </a:ext>
                </a:extLst>
              </a:tr>
              <a:tr h="41912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❌ Wasted time &amp; fuel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✅ Optimized commute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5814766"/>
                  </a:ext>
                </a:extLst>
              </a:tr>
              <a:tr h="37371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❌ Zero rewards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✅ Real earnings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234195"/>
                  </a:ext>
                </a:extLst>
              </a:tr>
              <a:tr h="37371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❌ Adding to problem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✅ Part of solution 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2765768"/>
                  </a:ext>
                </a:extLst>
              </a:tr>
              <a:tr h="64504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❌ Individual frustration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✅ Community impact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0121246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322B3D6A-098D-0E8F-11B7-5E4ED3BB1C93}"/>
              </a:ext>
            </a:extLst>
          </p:cNvPr>
          <p:cNvSpPr txBox="1"/>
          <p:nvPr/>
        </p:nvSpPr>
        <p:spPr>
          <a:xfrm>
            <a:off x="9297298" y="6075889"/>
            <a:ext cx="2576254" cy="584775"/>
          </a:xfrm>
          <a:prstGeom prst="rect">
            <a:avLst/>
          </a:prstGeom>
          <a:solidFill>
            <a:schemeClr val="bg2">
              <a:alpha val="50000"/>
            </a:schemeClr>
          </a:solidFill>
          <a:ln w="38100" cap="flat" cmpd="sng" algn="ctr">
            <a:solidFill>
              <a:prstClr val="white">
                <a:hueOff val="0"/>
                <a:satOff val="0"/>
                <a:lumOff val="0"/>
                <a:alphaOff val="0"/>
              </a:prstClr>
            </a:solidFill>
            <a:prstDash val="solid"/>
          </a:ln>
          <a:effectLst/>
        </p:spPr>
        <p:txBody>
          <a:bodyPr spcFirstLastPara="0" vert="horz" wrap="square" lIns="121920" tIns="121920" rIns="121920" bIns="121920" numCol="1" spcCol="1270" anchor="t" anchorCtr="0">
            <a:noAutofit/>
          </a:bodyPr>
          <a:lstStyle>
            <a:defPPr>
              <a:defRPr lang="en-US"/>
            </a:defPPr>
            <a:lvl1pPr>
              <a:defRPr sz="3200" b="1">
                <a:solidFill>
                  <a:prstClr val="black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r>
              <a:rPr lang="en-US" sz="2800" dirty="0"/>
              <a:t>Transformation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5798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  <p:bldP spid="1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8888" b="-3888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flipH="1">
            <a:off x="249860" y="-223980"/>
            <a:ext cx="14506702" cy="10734959"/>
          </a:xfrm>
          <a:custGeom>
            <a:avLst/>
            <a:gdLst/>
            <a:ahLst/>
            <a:cxnLst/>
            <a:rect l="l" t="t" r="r" b="b"/>
            <a:pathLst>
              <a:path w="14506702" h="10734959">
                <a:moveTo>
                  <a:pt x="14506701" y="0"/>
                </a:moveTo>
                <a:lnTo>
                  <a:pt x="0" y="0"/>
                </a:lnTo>
                <a:lnTo>
                  <a:pt x="0" y="10734960"/>
                </a:lnTo>
                <a:lnTo>
                  <a:pt x="14506701" y="10734960"/>
                </a:lnTo>
                <a:lnTo>
                  <a:pt x="14506701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3323194" y="7644133"/>
            <a:ext cx="4964806" cy="2642867"/>
          </a:xfrm>
          <a:custGeom>
            <a:avLst/>
            <a:gdLst/>
            <a:ahLst/>
            <a:cxnLst/>
            <a:rect l="l" t="t" r="r" b="b"/>
            <a:pathLst>
              <a:path w="4964806" h="2642867">
                <a:moveTo>
                  <a:pt x="0" y="0"/>
                </a:moveTo>
                <a:lnTo>
                  <a:pt x="4964806" y="0"/>
                </a:lnTo>
                <a:lnTo>
                  <a:pt x="4964806" y="2642867"/>
                </a:lnTo>
                <a:lnTo>
                  <a:pt x="0" y="264286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r="-86742" b="-8198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flipH="1">
            <a:off x="0" y="8015270"/>
            <a:ext cx="4267599" cy="2271730"/>
          </a:xfrm>
          <a:custGeom>
            <a:avLst/>
            <a:gdLst/>
            <a:ahLst/>
            <a:cxnLst/>
            <a:rect l="l" t="t" r="r" b="b"/>
            <a:pathLst>
              <a:path w="4267599" h="2271730">
                <a:moveTo>
                  <a:pt x="4267599" y="0"/>
                </a:moveTo>
                <a:lnTo>
                  <a:pt x="0" y="0"/>
                </a:lnTo>
                <a:lnTo>
                  <a:pt x="0" y="2271730"/>
                </a:lnTo>
                <a:lnTo>
                  <a:pt x="4267599" y="2271730"/>
                </a:lnTo>
                <a:lnTo>
                  <a:pt x="4267599" y="0"/>
                </a:lnTo>
                <a:close/>
              </a:path>
            </a:pathLst>
          </a:custGeom>
          <a:blipFill>
            <a:blip r:embed="rId6"/>
            <a:stretch>
              <a:fillRect r="-86742" b="-8198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491426" y="5665122"/>
            <a:ext cx="1642373" cy="4449780"/>
          </a:xfrm>
          <a:custGeom>
            <a:avLst/>
            <a:gdLst/>
            <a:ahLst/>
            <a:cxnLst/>
            <a:rect l="l" t="t" r="r" b="b"/>
            <a:pathLst>
              <a:path w="1642373" h="4449780">
                <a:moveTo>
                  <a:pt x="0" y="0"/>
                </a:moveTo>
                <a:lnTo>
                  <a:pt x="1642373" y="0"/>
                </a:lnTo>
                <a:lnTo>
                  <a:pt x="1642373" y="4449780"/>
                </a:lnTo>
                <a:lnTo>
                  <a:pt x="0" y="444978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5624096" y="1389718"/>
            <a:ext cx="11635204" cy="8270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271"/>
              </a:lnSpc>
            </a:pPr>
            <a:r>
              <a:rPr lang="en-US" sz="6533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rPr>
              <a:t>Why Pragati Dhara Wins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73E3930-C48E-3067-A4EA-3E9A965CD614}"/>
              </a:ext>
            </a:extLst>
          </p:cNvPr>
          <p:cNvSpPr txBox="1"/>
          <p:nvPr/>
        </p:nvSpPr>
        <p:spPr>
          <a:xfrm>
            <a:off x="6172201" y="3130473"/>
            <a:ext cx="10591800" cy="584775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3200" b="1">
                <a:solidFill>
                  <a:schemeClr val="accent6"/>
                </a:solidFill>
              </a:rPr>
              <a:t>You might ask: Don't Google Maps and Uber already do this?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69BE2FB5-FA8B-23A9-4AFA-C0D93B7F59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9107328"/>
              </p:ext>
            </p:extLst>
          </p:nvPr>
        </p:nvGraphicFramePr>
        <p:xfrm>
          <a:off x="3429000" y="3908702"/>
          <a:ext cx="13335001" cy="4486210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3372971">
                  <a:extLst>
                    <a:ext uri="{9D8B030D-6E8A-4147-A177-3AD203B41FA5}">
                      <a16:colId xmlns:a16="http://schemas.microsoft.com/office/drawing/2014/main" val="4169666367"/>
                    </a:ext>
                  </a:extLst>
                </a:gridCol>
                <a:gridCol w="2117912">
                  <a:extLst>
                    <a:ext uri="{9D8B030D-6E8A-4147-A177-3AD203B41FA5}">
                      <a16:colId xmlns:a16="http://schemas.microsoft.com/office/drawing/2014/main" val="235469461"/>
                    </a:ext>
                  </a:extLst>
                </a:gridCol>
                <a:gridCol w="2117912">
                  <a:extLst>
                    <a:ext uri="{9D8B030D-6E8A-4147-A177-3AD203B41FA5}">
                      <a16:colId xmlns:a16="http://schemas.microsoft.com/office/drawing/2014/main" val="3730077128"/>
                    </a:ext>
                  </a:extLst>
                </a:gridCol>
                <a:gridCol w="5726206">
                  <a:extLst>
                    <a:ext uri="{9D8B030D-6E8A-4147-A177-3AD203B41FA5}">
                      <a16:colId xmlns:a16="http://schemas.microsoft.com/office/drawing/2014/main" val="961670342"/>
                    </a:ext>
                  </a:extLst>
                </a:gridCol>
              </a:tblGrid>
              <a:tr h="361618">
                <a:tc>
                  <a:txBody>
                    <a:bodyPr/>
                    <a:lstStyle/>
                    <a:p>
                      <a:r>
                        <a:rPr lang="en-US"/>
                        <a:t>What you need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Google Maps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Uber/Ola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accent6"/>
                          </a:solidFill>
                        </a:rPr>
                        <a:t>Pragati Dhara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1212384"/>
                  </a:ext>
                </a:extLst>
              </a:tr>
              <a:tr h="373716">
                <a:tc>
                  <a:txBody>
                    <a:bodyPr/>
                    <a:lstStyle/>
                    <a:p>
                      <a:r>
                        <a:rPr lang="en-US" sz="1800" b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Eco-routing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Basic (fuel-efficient)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❌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✅ AI-powered sustainability layer on top of Google Maps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7080861"/>
                  </a:ext>
                </a:extLst>
              </a:tr>
              <a:tr h="419122">
                <a:tc>
                  <a:txBody>
                    <a:bodyPr/>
                    <a:lstStyle/>
                    <a:p>
                      <a:r>
                        <a:rPr lang="en-US" sz="1800" b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Sustainability rewards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❌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Ride credits only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✅ Green Points for all green choices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5814766"/>
                  </a:ext>
                </a:extLst>
              </a:tr>
              <a:tr h="373716">
                <a:tc>
                  <a:txBody>
                    <a:bodyPr/>
                    <a:lstStyle/>
                    <a:p>
                      <a:r>
                        <a:rPr lang="en-US" sz="1800" b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Crowd intelligence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Limited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Drivers only 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✅ All citizens contribute 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234195"/>
                  </a:ext>
                </a:extLst>
              </a:tr>
              <a:tr h="37371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AI Technology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Cloud GPUs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Cloud GPUs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✅ CPU-optimized (</a:t>
                      </a:r>
                      <a:r>
                        <a:rPr lang="en-US" sz="1800" b="0" kern="120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Ziroh</a:t>
                      </a:r>
                      <a:r>
                        <a:rPr lang="en-US" sz="1800" b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Labs + Qwen 2.5) 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2765768"/>
                  </a:ext>
                </a:extLst>
              </a:tr>
              <a:tr h="64504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LLM Features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Basic suggestions </a:t>
                      </a:r>
                      <a:endParaRPr lang="en-US"/>
                    </a:p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❌</a:t>
                      </a:r>
                      <a:endParaRPr lang="en-US"/>
                    </a:p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✅ Qwen 2.5 1.5B for conversational AI 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0121246"/>
                  </a:ext>
                </a:extLst>
              </a:tr>
              <a:tr h="64504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ESG/Corporate integration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❌</a:t>
                      </a:r>
                      <a:endParaRPr lang="en-US"/>
                    </a:p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❌</a:t>
                      </a:r>
                      <a:endParaRPr lang="en-US"/>
                    </a:p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✅ SEBI-compliant reporting 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9347534"/>
                  </a:ext>
                </a:extLst>
              </a:tr>
              <a:tr h="64504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Smart City API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❌</a:t>
                      </a:r>
                      <a:endParaRPr lang="en-US"/>
                    </a:p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❌</a:t>
                      </a:r>
                      <a:endParaRPr lang="en-US"/>
                    </a:p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✅ Plug-and-play ATCS 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6240718"/>
                  </a:ext>
                </a:extLst>
              </a:tr>
              <a:tr h="64504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Sustainability = Core Mission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❌</a:t>
                      </a:r>
                      <a:endParaRPr lang="en-US"/>
                    </a:p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❌</a:t>
                      </a:r>
                      <a:endParaRPr lang="en-US"/>
                    </a:p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✅ YES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117255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E70D834D-429D-FE18-4148-B695E85BD357}"/>
              </a:ext>
            </a:extLst>
          </p:cNvPr>
          <p:cNvSpPr txBox="1"/>
          <p:nvPr/>
        </p:nvSpPr>
        <p:spPr>
          <a:xfrm>
            <a:off x="3429000" y="3130473"/>
            <a:ext cx="2667000" cy="584775"/>
          </a:xfrm>
          <a:prstGeom prst="rect">
            <a:avLst/>
          </a:prstGeom>
          <a:solidFill>
            <a:schemeClr val="bg2">
              <a:alpha val="50000"/>
            </a:schemeClr>
          </a:solidFill>
          <a:ln w="38100" cap="flat" cmpd="sng" algn="ctr">
            <a:solidFill>
              <a:prstClr val="white">
                <a:hueOff val="0"/>
                <a:satOff val="0"/>
                <a:lumOff val="0"/>
                <a:alphaOff val="0"/>
              </a:prstClr>
            </a:solidFill>
            <a:prstDash val="solid"/>
          </a:ln>
          <a:effectLst/>
        </p:spPr>
        <p:txBody>
          <a:bodyPr spcFirstLastPara="0" vert="horz" wrap="square" lIns="121920" tIns="121920" rIns="121920" bIns="121920" numCol="1" spcCol="1270" anchor="t" anchorCtr="0">
            <a:noAutofit/>
          </a:bodyPr>
          <a:lstStyle>
            <a:defPPr>
              <a:defRPr lang="en-US"/>
            </a:defPPr>
            <a:lvl1pPr>
              <a:defRPr sz="3200" b="1">
                <a:solidFill>
                  <a:prstClr val="black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r>
              <a:rPr lang="en-US" sz="2400" dirty="0"/>
              <a:t>Quick comparison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796730" y="0"/>
            <a:ext cx="16694540" cy="12166146"/>
          </a:xfrm>
          <a:custGeom>
            <a:avLst/>
            <a:gdLst/>
            <a:ahLst/>
            <a:cxnLst/>
            <a:rect l="l" t="t" r="r" b="b"/>
            <a:pathLst>
              <a:path w="16694540" h="12166146">
                <a:moveTo>
                  <a:pt x="0" y="0"/>
                </a:moveTo>
                <a:lnTo>
                  <a:pt x="16694540" y="0"/>
                </a:lnTo>
                <a:lnTo>
                  <a:pt x="16694540" y="12166146"/>
                </a:lnTo>
                <a:lnTo>
                  <a:pt x="0" y="1216614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3586077" y="1880278"/>
            <a:ext cx="11115847" cy="11270820"/>
          </a:xfrm>
          <a:custGeom>
            <a:avLst/>
            <a:gdLst/>
            <a:ahLst/>
            <a:cxnLst/>
            <a:rect l="l" t="t" r="r" b="b"/>
            <a:pathLst>
              <a:path w="11115847" h="11270820">
                <a:moveTo>
                  <a:pt x="0" y="0"/>
                </a:moveTo>
                <a:lnTo>
                  <a:pt x="11115846" y="0"/>
                </a:lnTo>
                <a:lnTo>
                  <a:pt x="11115846" y="11270821"/>
                </a:lnTo>
                <a:lnTo>
                  <a:pt x="0" y="1127082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flipH="1">
            <a:off x="13932392" y="378537"/>
            <a:ext cx="3505119" cy="9908463"/>
          </a:xfrm>
          <a:custGeom>
            <a:avLst/>
            <a:gdLst/>
            <a:ahLst/>
            <a:cxnLst/>
            <a:rect l="l" t="t" r="r" b="b"/>
            <a:pathLst>
              <a:path w="3505119" h="9908463">
                <a:moveTo>
                  <a:pt x="3505119" y="0"/>
                </a:moveTo>
                <a:lnTo>
                  <a:pt x="0" y="0"/>
                </a:lnTo>
                <a:lnTo>
                  <a:pt x="0" y="9908463"/>
                </a:lnTo>
                <a:lnTo>
                  <a:pt x="3505119" y="9908463"/>
                </a:lnTo>
                <a:lnTo>
                  <a:pt x="3505119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3913507" y="7958368"/>
            <a:ext cx="4374493" cy="2328632"/>
          </a:xfrm>
          <a:custGeom>
            <a:avLst/>
            <a:gdLst/>
            <a:ahLst/>
            <a:cxnLst/>
            <a:rect l="l" t="t" r="r" b="b"/>
            <a:pathLst>
              <a:path w="4374493" h="2328632">
                <a:moveTo>
                  <a:pt x="0" y="0"/>
                </a:moveTo>
                <a:lnTo>
                  <a:pt x="4374493" y="0"/>
                </a:lnTo>
                <a:lnTo>
                  <a:pt x="4374493" y="2328632"/>
                </a:lnTo>
                <a:lnTo>
                  <a:pt x="0" y="232863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r="-86742" b="-8198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410699" y="378537"/>
            <a:ext cx="3505119" cy="9908463"/>
          </a:xfrm>
          <a:custGeom>
            <a:avLst/>
            <a:gdLst/>
            <a:ahLst/>
            <a:cxnLst/>
            <a:rect l="l" t="t" r="r" b="b"/>
            <a:pathLst>
              <a:path w="3505119" h="9908463">
                <a:moveTo>
                  <a:pt x="0" y="0"/>
                </a:moveTo>
                <a:lnTo>
                  <a:pt x="3505118" y="0"/>
                </a:lnTo>
                <a:lnTo>
                  <a:pt x="3505118" y="9908463"/>
                </a:lnTo>
                <a:lnTo>
                  <a:pt x="0" y="990846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flipH="1">
            <a:off x="0" y="7958368"/>
            <a:ext cx="4374493" cy="2328632"/>
          </a:xfrm>
          <a:custGeom>
            <a:avLst/>
            <a:gdLst/>
            <a:ahLst/>
            <a:cxnLst/>
            <a:rect l="l" t="t" r="r" b="b"/>
            <a:pathLst>
              <a:path w="4374493" h="2328632">
                <a:moveTo>
                  <a:pt x="4374493" y="0"/>
                </a:moveTo>
                <a:lnTo>
                  <a:pt x="0" y="0"/>
                </a:lnTo>
                <a:lnTo>
                  <a:pt x="0" y="2328632"/>
                </a:lnTo>
                <a:lnTo>
                  <a:pt x="4374493" y="2328632"/>
                </a:lnTo>
                <a:lnTo>
                  <a:pt x="4374493" y="0"/>
                </a:lnTo>
                <a:close/>
              </a:path>
            </a:pathLst>
          </a:custGeom>
          <a:blipFill>
            <a:blip r:embed="rId9"/>
            <a:stretch>
              <a:fillRect r="-86742" b="-8198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796730" y="-1255030"/>
            <a:ext cx="5511566" cy="5518464"/>
          </a:xfrm>
          <a:custGeom>
            <a:avLst/>
            <a:gdLst/>
            <a:ahLst/>
            <a:cxnLst/>
            <a:rect l="l" t="t" r="r" b="b"/>
            <a:pathLst>
              <a:path w="5511566" h="5518464">
                <a:moveTo>
                  <a:pt x="0" y="0"/>
                </a:moveTo>
                <a:lnTo>
                  <a:pt x="5511566" y="0"/>
                </a:lnTo>
                <a:lnTo>
                  <a:pt x="5511566" y="5518464"/>
                </a:lnTo>
                <a:lnTo>
                  <a:pt x="0" y="551846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1747734" y="-1255030"/>
            <a:ext cx="5511566" cy="5518464"/>
          </a:xfrm>
          <a:custGeom>
            <a:avLst/>
            <a:gdLst/>
            <a:ahLst/>
            <a:cxnLst/>
            <a:rect l="l" t="t" r="r" b="b"/>
            <a:pathLst>
              <a:path w="5511566" h="5518464">
                <a:moveTo>
                  <a:pt x="0" y="0"/>
                </a:moveTo>
                <a:lnTo>
                  <a:pt x="5511566" y="0"/>
                </a:lnTo>
                <a:lnTo>
                  <a:pt x="5511566" y="5518464"/>
                </a:lnTo>
                <a:lnTo>
                  <a:pt x="0" y="551846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4572746" y="3736286"/>
            <a:ext cx="9142507" cy="28906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65"/>
              </a:lnSpc>
            </a:pPr>
            <a:r>
              <a:rPr lang="en-US" sz="7696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Plan smart, drive responsibly, and move sustainably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327180" y="6825422"/>
            <a:ext cx="5633641" cy="3220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24"/>
              </a:lnSpc>
            </a:pPr>
            <a:r>
              <a:rPr lang="en-US" sz="2694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Pragati Dhara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C164E4-5A1D-B5D9-A14E-B4E0DB026D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A9ED2CFB-6BA3-AE82-1A7F-083616B69804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8888" b="-3888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AB7F5EFB-625A-9A2B-AE7E-213269E2263C}"/>
              </a:ext>
            </a:extLst>
          </p:cNvPr>
          <p:cNvSpPr/>
          <p:nvPr/>
        </p:nvSpPr>
        <p:spPr>
          <a:xfrm>
            <a:off x="796730" y="0"/>
            <a:ext cx="16694540" cy="12166146"/>
          </a:xfrm>
          <a:custGeom>
            <a:avLst/>
            <a:gdLst/>
            <a:ahLst/>
            <a:cxnLst/>
            <a:rect l="l" t="t" r="r" b="b"/>
            <a:pathLst>
              <a:path w="16694540" h="12166146">
                <a:moveTo>
                  <a:pt x="0" y="0"/>
                </a:moveTo>
                <a:lnTo>
                  <a:pt x="16694540" y="0"/>
                </a:lnTo>
                <a:lnTo>
                  <a:pt x="16694540" y="12166146"/>
                </a:lnTo>
                <a:lnTo>
                  <a:pt x="0" y="1216614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EC7286EC-A10C-C979-F367-508540DEDAA8}"/>
              </a:ext>
            </a:extLst>
          </p:cNvPr>
          <p:cNvSpPr/>
          <p:nvPr/>
        </p:nvSpPr>
        <p:spPr>
          <a:xfrm>
            <a:off x="3586077" y="1880278"/>
            <a:ext cx="11115847" cy="11270820"/>
          </a:xfrm>
          <a:custGeom>
            <a:avLst/>
            <a:gdLst/>
            <a:ahLst/>
            <a:cxnLst/>
            <a:rect l="l" t="t" r="r" b="b"/>
            <a:pathLst>
              <a:path w="11115847" h="11270820">
                <a:moveTo>
                  <a:pt x="0" y="0"/>
                </a:moveTo>
                <a:lnTo>
                  <a:pt x="11115846" y="0"/>
                </a:lnTo>
                <a:lnTo>
                  <a:pt x="11115846" y="11270821"/>
                </a:lnTo>
                <a:lnTo>
                  <a:pt x="0" y="1127082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C927C115-7EAB-8460-E147-E591DB8EF967}"/>
              </a:ext>
            </a:extLst>
          </p:cNvPr>
          <p:cNvSpPr/>
          <p:nvPr/>
        </p:nvSpPr>
        <p:spPr>
          <a:xfrm flipH="1">
            <a:off x="13932392" y="378537"/>
            <a:ext cx="3505119" cy="9908463"/>
          </a:xfrm>
          <a:custGeom>
            <a:avLst/>
            <a:gdLst/>
            <a:ahLst/>
            <a:cxnLst/>
            <a:rect l="l" t="t" r="r" b="b"/>
            <a:pathLst>
              <a:path w="3505119" h="9908463">
                <a:moveTo>
                  <a:pt x="3505119" y="0"/>
                </a:moveTo>
                <a:lnTo>
                  <a:pt x="0" y="0"/>
                </a:lnTo>
                <a:lnTo>
                  <a:pt x="0" y="9908463"/>
                </a:lnTo>
                <a:lnTo>
                  <a:pt x="3505119" y="9908463"/>
                </a:lnTo>
                <a:lnTo>
                  <a:pt x="3505119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4BEA75E1-69F9-5490-3A79-265777CDCE7A}"/>
              </a:ext>
            </a:extLst>
          </p:cNvPr>
          <p:cNvSpPr/>
          <p:nvPr/>
        </p:nvSpPr>
        <p:spPr>
          <a:xfrm>
            <a:off x="13913507" y="7958368"/>
            <a:ext cx="4374493" cy="2328632"/>
          </a:xfrm>
          <a:custGeom>
            <a:avLst/>
            <a:gdLst/>
            <a:ahLst/>
            <a:cxnLst/>
            <a:rect l="l" t="t" r="r" b="b"/>
            <a:pathLst>
              <a:path w="4374493" h="2328632">
                <a:moveTo>
                  <a:pt x="0" y="0"/>
                </a:moveTo>
                <a:lnTo>
                  <a:pt x="4374493" y="0"/>
                </a:lnTo>
                <a:lnTo>
                  <a:pt x="4374493" y="2328632"/>
                </a:lnTo>
                <a:lnTo>
                  <a:pt x="0" y="232863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r="-86742" b="-8198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17A09EB9-0FA1-BA9B-3D9E-E250ACC39596}"/>
              </a:ext>
            </a:extLst>
          </p:cNvPr>
          <p:cNvSpPr/>
          <p:nvPr/>
        </p:nvSpPr>
        <p:spPr>
          <a:xfrm>
            <a:off x="410699" y="378537"/>
            <a:ext cx="3505119" cy="9908463"/>
          </a:xfrm>
          <a:custGeom>
            <a:avLst/>
            <a:gdLst/>
            <a:ahLst/>
            <a:cxnLst/>
            <a:rect l="l" t="t" r="r" b="b"/>
            <a:pathLst>
              <a:path w="3505119" h="9908463">
                <a:moveTo>
                  <a:pt x="0" y="0"/>
                </a:moveTo>
                <a:lnTo>
                  <a:pt x="3505118" y="0"/>
                </a:lnTo>
                <a:lnTo>
                  <a:pt x="3505118" y="9908463"/>
                </a:lnTo>
                <a:lnTo>
                  <a:pt x="0" y="990846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2FC90310-66C0-3811-C818-1C1A7E100396}"/>
              </a:ext>
            </a:extLst>
          </p:cNvPr>
          <p:cNvSpPr/>
          <p:nvPr/>
        </p:nvSpPr>
        <p:spPr>
          <a:xfrm flipH="1">
            <a:off x="0" y="7958368"/>
            <a:ext cx="4374493" cy="2328632"/>
          </a:xfrm>
          <a:custGeom>
            <a:avLst/>
            <a:gdLst/>
            <a:ahLst/>
            <a:cxnLst/>
            <a:rect l="l" t="t" r="r" b="b"/>
            <a:pathLst>
              <a:path w="4374493" h="2328632">
                <a:moveTo>
                  <a:pt x="4374493" y="0"/>
                </a:moveTo>
                <a:lnTo>
                  <a:pt x="0" y="0"/>
                </a:lnTo>
                <a:lnTo>
                  <a:pt x="0" y="2328632"/>
                </a:lnTo>
                <a:lnTo>
                  <a:pt x="4374493" y="2328632"/>
                </a:lnTo>
                <a:lnTo>
                  <a:pt x="4374493" y="0"/>
                </a:lnTo>
                <a:close/>
              </a:path>
            </a:pathLst>
          </a:custGeom>
          <a:blipFill>
            <a:blip r:embed="rId10"/>
            <a:stretch>
              <a:fillRect r="-86742" b="-8198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41240E33-08D0-C789-BB99-2648ECE1FD14}"/>
              </a:ext>
            </a:extLst>
          </p:cNvPr>
          <p:cNvSpPr/>
          <p:nvPr/>
        </p:nvSpPr>
        <p:spPr>
          <a:xfrm>
            <a:off x="796730" y="-1255030"/>
            <a:ext cx="5511566" cy="5518464"/>
          </a:xfrm>
          <a:custGeom>
            <a:avLst/>
            <a:gdLst/>
            <a:ahLst/>
            <a:cxnLst/>
            <a:rect l="l" t="t" r="r" b="b"/>
            <a:pathLst>
              <a:path w="5511566" h="5518464">
                <a:moveTo>
                  <a:pt x="0" y="0"/>
                </a:moveTo>
                <a:lnTo>
                  <a:pt x="5511566" y="0"/>
                </a:lnTo>
                <a:lnTo>
                  <a:pt x="5511566" y="5518464"/>
                </a:lnTo>
                <a:lnTo>
                  <a:pt x="0" y="551846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2A2C3BDD-1657-CBE3-49BE-2FB1DEC6B169}"/>
              </a:ext>
            </a:extLst>
          </p:cNvPr>
          <p:cNvSpPr/>
          <p:nvPr/>
        </p:nvSpPr>
        <p:spPr>
          <a:xfrm>
            <a:off x="11747734" y="-1255030"/>
            <a:ext cx="5511566" cy="5518464"/>
          </a:xfrm>
          <a:custGeom>
            <a:avLst/>
            <a:gdLst/>
            <a:ahLst/>
            <a:cxnLst/>
            <a:rect l="l" t="t" r="r" b="b"/>
            <a:pathLst>
              <a:path w="5511566" h="5518464">
                <a:moveTo>
                  <a:pt x="0" y="0"/>
                </a:moveTo>
                <a:lnTo>
                  <a:pt x="5511566" y="0"/>
                </a:lnTo>
                <a:lnTo>
                  <a:pt x="5511566" y="5518464"/>
                </a:lnTo>
                <a:lnTo>
                  <a:pt x="0" y="551846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A6BA3147-0828-1E36-F2A2-541D7BC7AEEE}"/>
              </a:ext>
            </a:extLst>
          </p:cNvPr>
          <p:cNvSpPr txBox="1"/>
          <p:nvPr/>
        </p:nvSpPr>
        <p:spPr>
          <a:xfrm>
            <a:off x="4614846" y="4536529"/>
            <a:ext cx="9142507" cy="981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65"/>
              </a:lnSpc>
            </a:pPr>
            <a:r>
              <a:rPr lang="en-US" sz="7696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0358855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FBC4A7-B684-D4E0-CD82-4CE1000A9A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C87FCA3F-446C-047A-2D28-947CC1EBF89A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8888" b="-3888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8AF1E318-108D-64A5-FD21-9A0E257059B4}"/>
              </a:ext>
            </a:extLst>
          </p:cNvPr>
          <p:cNvSpPr/>
          <p:nvPr/>
        </p:nvSpPr>
        <p:spPr>
          <a:xfrm>
            <a:off x="796730" y="0"/>
            <a:ext cx="16694540" cy="12166146"/>
          </a:xfrm>
          <a:custGeom>
            <a:avLst/>
            <a:gdLst/>
            <a:ahLst/>
            <a:cxnLst/>
            <a:rect l="l" t="t" r="r" b="b"/>
            <a:pathLst>
              <a:path w="16694540" h="12166146">
                <a:moveTo>
                  <a:pt x="0" y="0"/>
                </a:moveTo>
                <a:lnTo>
                  <a:pt x="16694540" y="0"/>
                </a:lnTo>
                <a:lnTo>
                  <a:pt x="16694540" y="12166146"/>
                </a:lnTo>
                <a:lnTo>
                  <a:pt x="0" y="1216614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4A1AC452-8D5A-ADD7-25CA-C1A58E9D9891}"/>
              </a:ext>
            </a:extLst>
          </p:cNvPr>
          <p:cNvSpPr/>
          <p:nvPr/>
        </p:nvSpPr>
        <p:spPr>
          <a:xfrm>
            <a:off x="3586077" y="1880278"/>
            <a:ext cx="11115847" cy="11270820"/>
          </a:xfrm>
          <a:custGeom>
            <a:avLst/>
            <a:gdLst/>
            <a:ahLst/>
            <a:cxnLst/>
            <a:rect l="l" t="t" r="r" b="b"/>
            <a:pathLst>
              <a:path w="11115847" h="11270820">
                <a:moveTo>
                  <a:pt x="0" y="0"/>
                </a:moveTo>
                <a:lnTo>
                  <a:pt x="11115846" y="0"/>
                </a:lnTo>
                <a:lnTo>
                  <a:pt x="11115846" y="11270821"/>
                </a:lnTo>
                <a:lnTo>
                  <a:pt x="0" y="1127082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5BC2A890-7271-2C79-11F2-747706E2E1F4}"/>
              </a:ext>
            </a:extLst>
          </p:cNvPr>
          <p:cNvSpPr/>
          <p:nvPr/>
        </p:nvSpPr>
        <p:spPr>
          <a:xfrm flipH="1">
            <a:off x="13932392" y="378537"/>
            <a:ext cx="3505119" cy="9908463"/>
          </a:xfrm>
          <a:custGeom>
            <a:avLst/>
            <a:gdLst/>
            <a:ahLst/>
            <a:cxnLst/>
            <a:rect l="l" t="t" r="r" b="b"/>
            <a:pathLst>
              <a:path w="3505119" h="9908463">
                <a:moveTo>
                  <a:pt x="3505119" y="0"/>
                </a:moveTo>
                <a:lnTo>
                  <a:pt x="0" y="0"/>
                </a:lnTo>
                <a:lnTo>
                  <a:pt x="0" y="9908463"/>
                </a:lnTo>
                <a:lnTo>
                  <a:pt x="3505119" y="9908463"/>
                </a:lnTo>
                <a:lnTo>
                  <a:pt x="3505119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6C08C43F-FC16-BC8D-8ECE-ED7A26C358C5}"/>
              </a:ext>
            </a:extLst>
          </p:cNvPr>
          <p:cNvSpPr/>
          <p:nvPr/>
        </p:nvSpPr>
        <p:spPr>
          <a:xfrm>
            <a:off x="13913507" y="7958368"/>
            <a:ext cx="4374493" cy="2328632"/>
          </a:xfrm>
          <a:custGeom>
            <a:avLst/>
            <a:gdLst/>
            <a:ahLst/>
            <a:cxnLst/>
            <a:rect l="l" t="t" r="r" b="b"/>
            <a:pathLst>
              <a:path w="4374493" h="2328632">
                <a:moveTo>
                  <a:pt x="0" y="0"/>
                </a:moveTo>
                <a:lnTo>
                  <a:pt x="4374493" y="0"/>
                </a:lnTo>
                <a:lnTo>
                  <a:pt x="4374493" y="2328632"/>
                </a:lnTo>
                <a:lnTo>
                  <a:pt x="0" y="232863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r="-86742" b="-8198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28030C20-2CD7-84BD-3984-08CBAEC60166}"/>
              </a:ext>
            </a:extLst>
          </p:cNvPr>
          <p:cNvSpPr/>
          <p:nvPr/>
        </p:nvSpPr>
        <p:spPr>
          <a:xfrm>
            <a:off x="410699" y="378537"/>
            <a:ext cx="3505119" cy="9908463"/>
          </a:xfrm>
          <a:custGeom>
            <a:avLst/>
            <a:gdLst/>
            <a:ahLst/>
            <a:cxnLst/>
            <a:rect l="l" t="t" r="r" b="b"/>
            <a:pathLst>
              <a:path w="3505119" h="9908463">
                <a:moveTo>
                  <a:pt x="0" y="0"/>
                </a:moveTo>
                <a:lnTo>
                  <a:pt x="3505118" y="0"/>
                </a:lnTo>
                <a:lnTo>
                  <a:pt x="3505118" y="9908463"/>
                </a:lnTo>
                <a:lnTo>
                  <a:pt x="0" y="990846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643D828D-4867-33FA-1855-F9F4EA0B1B9E}"/>
              </a:ext>
            </a:extLst>
          </p:cNvPr>
          <p:cNvSpPr/>
          <p:nvPr/>
        </p:nvSpPr>
        <p:spPr>
          <a:xfrm flipH="1">
            <a:off x="0" y="7958368"/>
            <a:ext cx="4374493" cy="2328632"/>
          </a:xfrm>
          <a:custGeom>
            <a:avLst/>
            <a:gdLst/>
            <a:ahLst/>
            <a:cxnLst/>
            <a:rect l="l" t="t" r="r" b="b"/>
            <a:pathLst>
              <a:path w="4374493" h="2328632">
                <a:moveTo>
                  <a:pt x="4374493" y="0"/>
                </a:moveTo>
                <a:lnTo>
                  <a:pt x="0" y="0"/>
                </a:lnTo>
                <a:lnTo>
                  <a:pt x="0" y="2328632"/>
                </a:lnTo>
                <a:lnTo>
                  <a:pt x="4374493" y="2328632"/>
                </a:lnTo>
                <a:lnTo>
                  <a:pt x="4374493" y="0"/>
                </a:lnTo>
                <a:close/>
              </a:path>
            </a:pathLst>
          </a:custGeom>
          <a:blipFill>
            <a:blip r:embed="rId10"/>
            <a:stretch>
              <a:fillRect r="-86742" b="-8198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1C1CB036-4E25-77CF-28DB-255F22E04A99}"/>
              </a:ext>
            </a:extLst>
          </p:cNvPr>
          <p:cNvSpPr/>
          <p:nvPr/>
        </p:nvSpPr>
        <p:spPr>
          <a:xfrm>
            <a:off x="796730" y="-1255030"/>
            <a:ext cx="5511566" cy="5518464"/>
          </a:xfrm>
          <a:custGeom>
            <a:avLst/>
            <a:gdLst/>
            <a:ahLst/>
            <a:cxnLst/>
            <a:rect l="l" t="t" r="r" b="b"/>
            <a:pathLst>
              <a:path w="5511566" h="5518464">
                <a:moveTo>
                  <a:pt x="0" y="0"/>
                </a:moveTo>
                <a:lnTo>
                  <a:pt x="5511566" y="0"/>
                </a:lnTo>
                <a:lnTo>
                  <a:pt x="5511566" y="5518464"/>
                </a:lnTo>
                <a:lnTo>
                  <a:pt x="0" y="551846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7F56559F-47C1-F762-EE78-91FA4AF8EE43}"/>
              </a:ext>
            </a:extLst>
          </p:cNvPr>
          <p:cNvSpPr/>
          <p:nvPr/>
        </p:nvSpPr>
        <p:spPr>
          <a:xfrm>
            <a:off x="11747734" y="-1255030"/>
            <a:ext cx="5511566" cy="5518464"/>
          </a:xfrm>
          <a:custGeom>
            <a:avLst/>
            <a:gdLst/>
            <a:ahLst/>
            <a:cxnLst/>
            <a:rect l="l" t="t" r="r" b="b"/>
            <a:pathLst>
              <a:path w="5511566" h="5518464">
                <a:moveTo>
                  <a:pt x="0" y="0"/>
                </a:moveTo>
                <a:lnTo>
                  <a:pt x="5511566" y="0"/>
                </a:lnTo>
                <a:lnTo>
                  <a:pt x="5511566" y="5518464"/>
                </a:lnTo>
                <a:lnTo>
                  <a:pt x="0" y="551846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DF1A3056-1A1F-01C9-B008-FD12C58A2335}"/>
              </a:ext>
            </a:extLst>
          </p:cNvPr>
          <p:cNvSpPr txBox="1"/>
          <p:nvPr/>
        </p:nvSpPr>
        <p:spPr>
          <a:xfrm>
            <a:off x="4614846" y="4536529"/>
            <a:ext cx="9142507" cy="981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65"/>
              </a:lnSpc>
            </a:pPr>
            <a:r>
              <a:rPr lang="en-US" sz="7696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17774922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8888" b="-3888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flipH="1">
            <a:off x="249860" y="-223980"/>
            <a:ext cx="14506702" cy="10734959"/>
          </a:xfrm>
          <a:custGeom>
            <a:avLst/>
            <a:gdLst/>
            <a:ahLst/>
            <a:cxnLst/>
            <a:rect l="l" t="t" r="r" b="b"/>
            <a:pathLst>
              <a:path w="14506702" h="10734959">
                <a:moveTo>
                  <a:pt x="14506701" y="0"/>
                </a:moveTo>
                <a:lnTo>
                  <a:pt x="0" y="0"/>
                </a:lnTo>
                <a:lnTo>
                  <a:pt x="0" y="10734960"/>
                </a:lnTo>
                <a:lnTo>
                  <a:pt x="14506701" y="10734960"/>
                </a:lnTo>
                <a:lnTo>
                  <a:pt x="14506701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3323194" y="7644133"/>
            <a:ext cx="4964806" cy="2642867"/>
          </a:xfrm>
          <a:custGeom>
            <a:avLst/>
            <a:gdLst/>
            <a:ahLst/>
            <a:cxnLst/>
            <a:rect l="l" t="t" r="r" b="b"/>
            <a:pathLst>
              <a:path w="4964806" h="2642867">
                <a:moveTo>
                  <a:pt x="0" y="0"/>
                </a:moveTo>
                <a:lnTo>
                  <a:pt x="4964806" y="0"/>
                </a:lnTo>
                <a:lnTo>
                  <a:pt x="4964806" y="2642867"/>
                </a:lnTo>
                <a:lnTo>
                  <a:pt x="0" y="264286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r="-86742" b="-8198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flipH="1">
            <a:off x="0" y="8015270"/>
            <a:ext cx="4267599" cy="2271730"/>
          </a:xfrm>
          <a:custGeom>
            <a:avLst/>
            <a:gdLst/>
            <a:ahLst/>
            <a:cxnLst/>
            <a:rect l="l" t="t" r="r" b="b"/>
            <a:pathLst>
              <a:path w="4267599" h="2271730">
                <a:moveTo>
                  <a:pt x="4267599" y="0"/>
                </a:moveTo>
                <a:lnTo>
                  <a:pt x="0" y="0"/>
                </a:lnTo>
                <a:lnTo>
                  <a:pt x="0" y="2271730"/>
                </a:lnTo>
                <a:lnTo>
                  <a:pt x="4267599" y="2271730"/>
                </a:lnTo>
                <a:lnTo>
                  <a:pt x="4267599" y="0"/>
                </a:lnTo>
                <a:close/>
              </a:path>
            </a:pathLst>
          </a:custGeom>
          <a:blipFill>
            <a:blip r:embed="rId6"/>
            <a:stretch>
              <a:fillRect r="-86742" b="-8198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flipH="1">
            <a:off x="6857999" y="2998510"/>
            <a:ext cx="10360711" cy="15503183"/>
          </a:xfrm>
          <a:custGeom>
            <a:avLst/>
            <a:gdLst/>
            <a:ahLst/>
            <a:cxnLst/>
            <a:rect l="l" t="t" r="r" b="b"/>
            <a:pathLst>
              <a:path w="13042384" h="15857002">
                <a:moveTo>
                  <a:pt x="13042384" y="0"/>
                </a:moveTo>
                <a:lnTo>
                  <a:pt x="0" y="0"/>
                </a:lnTo>
                <a:lnTo>
                  <a:pt x="0" y="15857002"/>
                </a:lnTo>
                <a:lnTo>
                  <a:pt x="13042384" y="15857002"/>
                </a:lnTo>
                <a:lnTo>
                  <a:pt x="13042384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7410175" y="3694796"/>
            <a:ext cx="5382550" cy="20101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lnSpc>
                <a:spcPts val="3211"/>
              </a:lnSpc>
            </a:pPr>
            <a:r>
              <a:rPr lang="en-US" b="1" u="none" strike="noStrike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Market Reality</a:t>
            </a:r>
          </a:p>
          <a:p>
            <a:pPr marL="285750" lvl="0" indent="-285750" algn="just">
              <a:lnSpc>
                <a:spcPts val="3211"/>
              </a:lnSpc>
              <a:buFont typeface="Arial" panose="020B0604020202020204" pitchFamily="34" charset="0"/>
              <a:buChar char="•"/>
            </a:pPr>
            <a:r>
              <a:rPr lang="en-US" b="1" u="none" strike="noStrike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Urban mobility market</a:t>
            </a:r>
            <a:r>
              <a:rPr lang="en-US" u="none" strike="noStrike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 growing at 15% annually</a:t>
            </a:r>
          </a:p>
          <a:p>
            <a:pPr marL="285750" lvl="0" indent="-285750" algn="just">
              <a:lnSpc>
                <a:spcPts val="3211"/>
              </a:lnSpc>
              <a:buFont typeface="Arial" panose="020B0604020202020204" pitchFamily="34" charset="0"/>
              <a:buChar char="•"/>
            </a:pPr>
            <a:r>
              <a:rPr lang="en-US" b="1" u="none" strike="noStrike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600M smartphone users</a:t>
            </a:r>
            <a:r>
              <a:rPr lang="en-US" u="none" strike="noStrike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 : built-in distribution channel</a:t>
            </a:r>
          </a:p>
          <a:p>
            <a:pPr marL="285750" lvl="0" indent="-285750" algn="just">
              <a:lnSpc>
                <a:spcPts val="3211"/>
              </a:lnSpc>
              <a:buFont typeface="Arial" panose="020B0604020202020204" pitchFamily="34" charset="0"/>
              <a:buChar char="•"/>
            </a:pPr>
            <a:r>
              <a:rPr lang="en-US" b="1" u="none" strike="noStrike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2M+ EVs</a:t>
            </a:r>
            <a:r>
              <a:rPr lang="en-US" u="none" strike="noStrike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 on roads (3x growth in 2 years) = eco-conscious user base ready</a:t>
            </a:r>
          </a:p>
        </p:txBody>
      </p:sp>
      <p:sp>
        <p:nvSpPr>
          <p:cNvPr id="8" name="Freeform 8"/>
          <p:cNvSpPr/>
          <p:nvPr/>
        </p:nvSpPr>
        <p:spPr>
          <a:xfrm>
            <a:off x="555079" y="4784590"/>
            <a:ext cx="2218976" cy="5726389"/>
          </a:xfrm>
          <a:custGeom>
            <a:avLst/>
            <a:gdLst/>
            <a:ahLst/>
            <a:cxnLst/>
            <a:rect l="l" t="t" r="r" b="b"/>
            <a:pathLst>
              <a:path w="2218976" h="5726389">
                <a:moveTo>
                  <a:pt x="0" y="0"/>
                </a:moveTo>
                <a:lnTo>
                  <a:pt x="2218976" y="0"/>
                </a:lnTo>
                <a:lnTo>
                  <a:pt x="2218976" y="5726390"/>
                </a:lnTo>
                <a:lnTo>
                  <a:pt x="0" y="572639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B61B6C-407D-B1C9-4186-71FC3BFCBA78}"/>
              </a:ext>
            </a:extLst>
          </p:cNvPr>
          <p:cNvSpPr txBox="1"/>
          <p:nvPr/>
        </p:nvSpPr>
        <p:spPr>
          <a:xfrm>
            <a:off x="609600" y="747931"/>
            <a:ext cx="16154400" cy="9616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156"/>
              </a:lnSpc>
            </a:pPr>
            <a:r>
              <a:rPr lang="en-US" sz="7951" dirty="0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rPr>
              <a:t>The opportunity : Perfect timing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A8210B-A5AB-E92A-6A61-561A84CAFA04}"/>
              </a:ext>
            </a:extLst>
          </p:cNvPr>
          <p:cNvSpPr txBox="1"/>
          <p:nvPr/>
        </p:nvSpPr>
        <p:spPr>
          <a:xfrm>
            <a:off x="5943600" y="2061670"/>
            <a:ext cx="10591800" cy="584775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3200" b="1">
                <a:solidFill>
                  <a:schemeClr val="accent6"/>
                </a:solidFill>
              </a:rPr>
              <a:t>Why is this the perfect moment for Pragati Dhara?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C64F93-A54C-32AC-1A19-642E8679F7DD}"/>
              </a:ext>
            </a:extLst>
          </p:cNvPr>
          <p:cNvSpPr txBox="1"/>
          <p:nvPr/>
        </p:nvSpPr>
        <p:spPr>
          <a:xfrm>
            <a:off x="7355006" y="3656865"/>
            <a:ext cx="5437719" cy="2102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lnSpc>
                <a:spcPts val="3211"/>
              </a:lnSpc>
            </a:pPr>
            <a:r>
              <a:rPr lang="en-US" b="1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Technology Convergence</a:t>
            </a:r>
          </a:p>
          <a:p>
            <a:pPr marL="285750" lvl="0" indent="-285750" algn="just">
              <a:lnSpc>
                <a:spcPts val="3211"/>
              </a:lnSpc>
              <a:buFont typeface="Arial" panose="020B0604020202020204" pitchFamily="34" charset="0"/>
              <a:buChar char="•"/>
            </a:pPr>
            <a:r>
              <a:rPr lang="en-US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Edge AI maturity (TensorFlow Lite)</a:t>
            </a:r>
          </a:p>
          <a:p>
            <a:pPr marL="285750" lvl="0" indent="-285750" algn="just">
              <a:lnSpc>
                <a:spcPts val="3211"/>
              </a:lnSpc>
              <a:buFont typeface="Arial" panose="020B0604020202020204" pitchFamily="34" charset="0"/>
              <a:buChar char="•"/>
            </a:pPr>
            <a:r>
              <a:rPr lang="en-US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5G rollout enabling real-time data</a:t>
            </a:r>
          </a:p>
          <a:p>
            <a:pPr marL="285750" lvl="0" indent="-285750" algn="just">
              <a:lnSpc>
                <a:spcPts val="3211"/>
              </a:lnSpc>
              <a:buFont typeface="Arial" panose="020B0604020202020204" pitchFamily="34" charset="0"/>
              <a:buChar char="•"/>
            </a:pPr>
            <a:r>
              <a:rPr lang="en-US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UPI ecosystem proving micro-transaction viability</a:t>
            </a:r>
          </a:p>
          <a:p>
            <a:pPr marL="285750" lvl="0" indent="-285750" algn="just">
              <a:lnSpc>
                <a:spcPts val="3211"/>
              </a:lnSpc>
              <a:buFont typeface="Arial" panose="020B0604020202020204" pitchFamily="34" charset="0"/>
              <a:buChar char="•"/>
            </a:pPr>
            <a:r>
              <a:rPr lang="en-US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Cloud costs down 60% in 3 years</a:t>
            </a:r>
            <a:endParaRPr lang="en-US"/>
          </a:p>
        </p:txBody>
      </p:sp>
      <p:sp>
        <p:nvSpPr>
          <p:cNvPr id="13" name="TextBox 7">
            <a:extLst>
              <a:ext uri="{FF2B5EF4-FFF2-40B4-BE49-F238E27FC236}">
                <a16:creationId xmlns:a16="http://schemas.microsoft.com/office/drawing/2014/main" id="{953F7312-0662-E301-35C1-C7A46AD2148F}"/>
              </a:ext>
            </a:extLst>
          </p:cNvPr>
          <p:cNvSpPr txBox="1"/>
          <p:nvPr/>
        </p:nvSpPr>
        <p:spPr>
          <a:xfrm>
            <a:off x="7410175" y="3694796"/>
            <a:ext cx="5382550" cy="32394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just">
              <a:lnSpc>
                <a:spcPts val="3211"/>
              </a:lnSpc>
            </a:pPr>
            <a:r>
              <a:rPr lang="en-US" b="1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Policy Tailwinds</a:t>
            </a:r>
          </a:p>
          <a:p>
            <a:pPr lvl="0" algn="just">
              <a:lnSpc>
                <a:spcPts val="3211"/>
              </a:lnSpc>
            </a:pPr>
            <a:r>
              <a:rPr lang="en-US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✅</a:t>
            </a:r>
            <a:r>
              <a:rPr lang="en-US" b="1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Smart City Mission 2.0</a:t>
            </a:r>
            <a:r>
              <a:rPr lang="en-US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 - ₹48,000 crores allocated</a:t>
            </a:r>
          </a:p>
          <a:p>
            <a:pPr lvl="0" algn="just">
              <a:lnSpc>
                <a:spcPts val="3211"/>
              </a:lnSpc>
            </a:pPr>
            <a:r>
              <a:rPr lang="en-US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✅</a:t>
            </a:r>
            <a:r>
              <a:rPr lang="en-US" b="1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Green Credit Program</a:t>
            </a:r>
            <a:r>
              <a:rPr lang="en-US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 - rewards for environmental actions</a:t>
            </a:r>
          </a:p>
          <a:p>
            <a:pPr lvl="0" algn="just">
              <a:lnSpc>
                <a:spcPts val="3211"/>
              </a:lnSpc>
            </a:pPr>
            <a:r>
              <a:rPr lang="en-US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✅ </a:t>
            </a:r>
            <a:r>
              <a:rPr lang="en-US" b="1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Corporate ESG mandates</a:t>
            </a:r>
            <a:r>
              <a:rPr lang="en-US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 - companies MUST track emissions</a:t>
            </a:r>
          </a:p>
          <a:p>
            <a:pPr lvl="0" algn="just">
              <a:lnSpc>
                <a:spcPts val="3211"/>
              </a:lnSpc>
            </a:pPr>
            <a:r>
              <a:rPr lang="en-US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✅ </a:t>
            </a:r>
            <a:r>
              <a:rPr lang="en-US" b="1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SDG 11 commitments</a:t>
            </a:r>
            <a:r>
              <a:rPr lang="en-US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 - sustainable cities by 2030</a:t>
            </a:r>
          </a:p>
          <a:p>
            <a:pPr lvl="0" algn="just">
              <a:lnSpc>
                <a:spcPts val="3211"/>
              </a:lnSpc>
            </a:pPr>
            <a:r>
              <a:rPr lang="en-US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✅ India's 45% </a:t>
            </a:r>
            <a:r>
              <a:rPr lang="en-US" b="1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emission reduction target</a:t>
            </a:r>
            <a:r>
              <a:rPr lang="en-US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 by 2030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E208CD0-F8F4-38EB-4DAB-AE6D524D71A3}"/>
              </a:ext>
            </a:extLst>
          </p:cNvPr>
          <p:cNvSpPr txBox="1"/>
          <p:nvPr/>
        </p:nvSpPr>
        <p:spPr>
          <a:xfrm>
            <a:off x="7355006" y="3681960"/>
            <a:ext cx="5437719" cy="2102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lnSpc>
                <a:spcPts val="3211"/>
              </a:lnSpc>
            </a:pPr>
            <a:r>
              <a:rPr lang="en-US" b="1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Social Shift</a:t>
            </a:r>
          </a:p>
          <a:p>
            <a:pPr marL="285750" lvl="0" indent="-285750" algn="just">
              <a:lnSpc>
                <a:spcPts val="3211"/>
              </a:lnSpc>
              <a:buFont typeface="Arial" panose="020B0604020202020204" pitchFamily="34" charset="0"/>
              <a:buChar char="•"/>
            </a:pPr>
            <a:r>
              <a:rPr lang="en-US" b="1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Post-pandemic</a:t>
            </a:r>
            <a:r>
              <a:rPr lang="en-US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: 73% Indians prioritize sustainability (Nielsen 2024)</a:t>
            </a:r>
          </a:p>
          <a:p>
            <a:pPr marL="285750" lvl="0" indent="-285750" algn="just">
              <a:lnSpc>
                <a:spcPts val="3211"/>
              </a:lnSpc>
              <a:buFont typeface="Arial" panose="020B0604020202020204" pitchFamily="34" charset="0"/>
              <a:buChar char="•"/>
            </a:pPr>
            <a:r>
              <a:rPr lang="en-US" b="1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Gen Z/Millennials</a:t>
            </a:r>
            <a:r>
              <a:rPr lang="en-US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: 84% willing to pay for green solutions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11" grpId="0" animBg="1"/>
      <p:bldP spid="12" grpId="0"/>
      <p:bldP spid="12" grpId="1"/>
      <p:bldP spid="13" grpId="0"/>
      <p:bldP spid="13" grpId="1"/>
      <p:bldP spid="14" grpId="0"/>
      <p:bldP spid="14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95E7B9-E1F8-D887-FF73-CC64AB5678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0566A684-044F-E5B9-45D7-1EFF2C02B847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8888" b="-3888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24949763-2832-DBC9-1055-A9050DBC03AE}"/>
              </a:ext>
            </a:extLst>
          </p:cNvPr>
          <p:cNvSpPr/>
          <p:nvPr/>
        </p:nvSpPr>
        <p:spPr>
          <a:xfrm>
            <a:off x="3467609" y="-223980"/>
            <a:ext cx="14506702" cy="10734959"/>
          </a:xfrm>
          <a:custGeom>
            <a:avLst/>
            <a:gdLst/>
            <a:ahLst/>
            <a:cxnLst/>
            <a:rect l="l" t="t" r="r" b="b"/>
            <a:pathLst>
              <a:path w="14506702" h="10734959">
                <a:moveTo>
                  <a:pt x="0" y="0"/>
                </a:moveTo>
                <a:lnTo>
                  <a:pt x="14506702" y="0"/>
                </a:lnTo>
                <a:lnTo>
                  <a:pt x="14506702" y="10734960"/>
                </a:lnTo>
                <a:lnTo>
                  <a:pt x="0" y="107349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467C09A2-99AB-2C02-A5FC-6277B579FC8E}"/>
              </a:ext>
            </a:extLst>
          </p:cNvPr>
          <p:cNvSpPr/>
          <p:nvPr/>
        </p:nvSpPr>
        <p:spPr>
          <a:xfrm>
            <a:off x="13323194" y="7644133"/>
            <a:ext cx="4964806" cy="2642867"/>
          </a:xfrm>
          <a:custGeom>
            <a:avLst/>
            <a:gdLst/>
            <a:ahLst/>
            <a:cxnLst/>
            <a:rect l="l" t="t" r="r" b="b"/>
            <a:pathLst>
              <a:path w="4964806" h="2642867">
                <a:moveTo>
                  <a:pt x="0" y="0"/>
                </a:moveTo>
                <a:lnTo>
                  <a:pt x="4964806" y="0"/>
                </a:lnTo>
                <a:lnTo>
                  <a:pt x="4964806" y="2642867"/>
                </a:lnTo>
                <a:lnTo>
                  <a:pt x="0" y="264286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r="-86742" b="-8198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42B5EC5D-23E6-A189-A25C-B6ACFB0ED3FE}"/>
              </a:ext>
            </a:extLst>
          </p:cNvPr>
          <p:cNvSpPr/>
          <p:nvPr/>
        </p:nvSpPr>
        <p:spPr>
          <a:xfrm flipH="1">
            <a:off x="0" y="8337367"/>
            <a:ext cx="3662519" cy="1949633"/>
          </a:xfrm>
          <a:custGeom>
            <a:avLst/>
            <a:gdLst/>
            <a:ahLst/>
            <a:cxnLst/>
            <a:rect l="l" t="t" r="r" b="b"/>
            <a:pathLst>
              <a:path w="3662519" h="1949633">
                <a:moveTo>
                  <a:pt x="3662519" y="0"/>
                </a:moveTo>
                <a:lnTo>
                  <a:pt x="0" y="0"/>
                </a:lnTo>
                <a:lnTo>
                  <a:pt x="0" y="1949633"/>
                </a:lnTo>
                <a:lnTo>
                  <a:pt x="3662519" y="1949633"/>
                </a:lnTo>
                <a:lnTo>
                  <a:pt x="3662519" y="0"/>
                </a:lnTo>
                <a:close/>
              </a:path>
            </a:pathLst>
          </a:custGeom>
          <a:blipFill>
            <a:blip r:embed="rId6"/>
            <a:stretch>
              <a:fillRect r="-86742" b="-8198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2F658304-CC71-0FAA-7AF9-17D1894BFB39}"/>
              </a:ext>
            </a:extLst>
          </p:cNvPr>
          <p:cNvSpPr/>
          <p:nvPr/>
        </p:nvSpPr>
        <p:spPr>
          <a:xfrm>
            <a:off x="14792181" y="5143500"/>
            <a:ext cx="1863979" cy="5367480"/>
          </a:xfrm>
          <a:custGeom>
            <a:avLst/>
            <a:gdLst/>
            <a:ahLst/>
            <a:cxnLst/>
            <a:rect l="l" t="t" r="r" b="b"/>
            <a:pathLst>
              <a:path w="1863979" h="5367480">
                <a:moveTo>
                  <a:pt x="0" y="0"/>
                </a:moveTo>
                <a:lnTo>
                  <a:pt x="1863979" y="0"/>
                </a:lnTo>
                <a:lnTo>
                  <a:pt x="1863979" y="5367480"/>
                </a:lnTo>
                <a:lnTo>
                  <a:pt x="0" y="536748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E35A7F10-B1AA-7914-C780-60F6C1421B45}"/>
              </a:ext>
            </a:extLst>
          </p:cNvPr>
          <p:cNvSpPr txBox="1"/>
          <p:nvPr/>
        </p:nvSpPr>
        <p:spPr>
          <a:xfrm>
            <a:off x="1028700" y="1427938"/>
            <a:ext cx="11170711" cy="9616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56"/>
              </a:lnSpc>
            </a:pPr>
            <a:r>
              <a:rPr lang="en-US" sz="7951" dirty="0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rPr>
              <a:t>Our Team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B4B8635-ABC7-566C-8316-62C11CF281BA}"/>
              </a:ext>
            </a:extLst>
          </p:cNvPr>
          <p:cNvGrpSpPr/>
          <p:nvPr/>
        </p:nvGrpSpPr>
        <p:grpSpPr>
          <a:xfrm>
            <a:off x="1143000" y="7278709"/>
            <a:ext cx="12098555" cy="1949633"/>
            <a:chOff x="1840357" y="7278709"/>
            <a:chExt cx="12098555" cy="1949633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54476245-F567-D743-386B-832F2AEA9776}"/>
                </a:ext>
              </a:extLst>
            </p:cNvPr>
            <p:cNvSpPr/>
            <p:nvPr/>
          </p:nvSpPr>
          <p:spPr>
            <a:xfrm>
              <a:off x="1840357" y="7278709"/>
              <a:ext cx="12098555" cy="1949633"/>
            </a:xfrm>
            <a:prstGeom prst="roundRect">
              <a:avLst/>
            </a:prstGeom>
            <a:solidFill>
              <a:schemeClr val="bg2">
                <a:alpha val="50000"/>
              </a:schemeClr>
            </a:solidFill>
            <a:ln w="38100" cap="flat" cmpd="sng" algn="ctr">
              <a:solidFill>
                <a:prstClr val="white">
                  <a:hueOff val="0"/>
                  <a:satOff val="0"/>
                  <a:lumOff val="0"/>
                  <a:alphaOff val="0"/>
                </a:prstClr>
              </a:solidFill>
              <a:prstDash val="solid"/>
            </a:ln>
            <a:effectLst/>
          </p:spPr>
          <p:txBody>
            <a:bodyPr spcFirstLastPara="0" vert="horz" wrap="square" lIns="121920" tIns="121920" rIns="121920" bIns="121920" numCol="1" spcCol="1270" anchor="t" anchorCtr="0">
              <a:noAutofit/>
            </a:bodyPr>
            <a:lstStyle/>
            <a:p>
              <a:r>
                <a:rPr lang="en-US" sz="3200" b="1" dirty="0">
                  <a:solidFill>
                    <a:prstClr val="black"/>
                  </a:solidFill>
                  <a:latin typeface="Calibri"/>
                </a:rPr>
                <a:t>Prerak Jain</a:t>
              </a:r>
            </a:p>
          </p:txBody>
        </p:sp>
        <p:pic>
          <p:nvPicPr>
            <p:cNvPr id="2050" name="Picture 2" descr="Prerak Jain - Full stack developer | AI Enthusiast | 3x GCP | 1x Azure |  Quick Learner | LinkedIn">
              <a:extLst>
                <a:ext uri="{FF2B5EF4-FFF2-40B4-BE49-F238E27FC236}">
                  <a16:creationId xmlns:a16="http://schemas.microsoft.com/office/drawing/2014/main" id="{C77091E7-E99F-3BCD-76F1-3EF04939F4E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250" t="-1159" r="15201" b="35610"/>
            <a:stretch>
              <a:fillRect/>
            </a:stretch>
          </p:blipFill>
          <p:spPr bwMode="auto">
            <a:xfrm>
              <a:off x="12057063" y="7532559"/>
              <a:ext cx="1461041" cy="1461041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64A2E9A-CCB3-8FA1-0FB4-0377C3F8114B}"/>
                </a:ext>
              </a:extLst>
            </p:cNvPr>
            <p:cNvSpPr txBox="1"/>
            <p:nvPr/>
          </p:nvSpPr>
          <p:spPr>
            <a:xfrm>
              <a:off x="1992757" y="7962900"/>
              <a:ext cx="969197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b="1" dirty="0">
                  <a:solidFill>
                    <a:prstClr val="black"/>
                  </a:solidFill>
                  <a:latin typeface="Calibri"/>
                </a:rPr>
                <a:t>Technology Lead at Infosys specializing in Generative AI &amp; cloud solutions, passionate about sustainability &amp; innovation. Thriving on designing impactful architectures, delivering client-focused solutions, &amp; continuously upskilling to stay ahead in emerging technologies &amp; digital transformation.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E827828-8CCA-7D94-666C-894614556D0C}"/>
              </a:ext>
            </a:extLst>
          </p:cNvPr>
          <p:cNvGrpSpPr/>
          <p:nvPr/>
        </p:nvGrpSpPr>
        <p:grpSpPr>
          <a:xfrm>
            <a:off x="1143000" y="2939445"/>
            <a:ext cx="12098555" cy="1949633"/>
            <a:chOff x="1840357" y="2939445"/>
            <a:chExt cx="12098555" cy="1949633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16A180F7-1696-FDBC-49A5-5C051D9D164E}"/>
                </a:ext>
              </a:extLst>
            </p:cNvPr>
            <p:cNvSpPr/>
            <p:nvPr/>
          </p:nvSpPr>
          <p:spPr>
            <a:xfrm>
              <a:off x="1840357" y="2939445"/>
              <a:ext cx="12098555" cy="1949633"/>
            </a:xfrm>
            <a:prstGeom prst="roundRect">
              <a:avLst/>
            </a:prstGeom>
            <a:solidFill>
              <a:schemeClr val="bg2">
                <a:alpha val="50000"/>
              </a:schemeClr>
            </a:solidFill>
            <a:ln w="38100" cap="flat" cmpd="sng" algn="ctr">
              <a:solidFill>
                <a:prstClr val="white">
                  <a:hueOff val="0"/>
                  <a:satOff val="0"/>
                  <a:lumOff val="0"/>
                  <a:alphaOff val="0"/>
                </a:prstClr>
              </a:solidFill>
              <a:prstDash val="solid"/>
            </a:ln>
            <a:effectLst/>
          </p:spPr>
          <p:txBody>
            <a:bodyPr spcFirstLastPara="0" vert="horz" wrap="square" lIns="121920" tIns="121920" rIns="121920" bIns="121920" numCol="1" spcCol="1270" anchor="t" anchorCtr="0">
              <a:noAutofit/>
            </a:bodyPr>
            <a:lstStyle/>
            <a:p>
              <a:r>
                <a:rPr lang="en-US" sz="3200" b="1" dirty="0">
                  <a:solidFill>
                    <a:prstClr val="black"/>
                  </a:solidFill>
                  <a:latin typeface="Calibri"/>
                </a:rPr>
                <a:t>Ritika Mathur</a:t>
              </a:r>
            </a:p>
            <a:p>
              <a:endParaRPr lang="en-US" b="1" dirty="0"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2052" name="Picture 4" descr="Ritika Mathur - Technology Architect | Cloud Development Specialist|  Sustainability 🌱 | Tech for Good 🏺| AI meets Sustainability | LinkedIn">
              <a:extLst>
                <a:ext uri="{FF2B5EF4-FFF2-40B4-BE49-F238E27FC236}">
                  <a16:creationId xmlns:a16="http://schemas.microsoft.com/office/drawing/2014/main" id="{FD825197-8578-A72F-EAF9-AB449933B40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079" t="2146" r="17305" b="23239"/>
            <a:stretch>
              <a:fillRect/>
            </a:stretch>
          </p:blipFill>
          <p:spPr bwMode="auto">
            <a:xfrm>
              <a:off x="12057062" y="3226846"/>
              <a:ext cx="1461041" cy="1461041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9A0E9B7-B699-BF19-9E4D-3AF6E4B388E9}"/>
                </a:ext>
              </a:extLst>
            </p:cNvPr>
            <p:cNvSpPr txBox="1"/>
            <p:nvPr/>
          </p:nvSpPr>
          <p:spPr>
            <a:xfrm>
              <a:off x="1992758" y="3562171"/>
              <a:ext cx="969197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b="1" dirty="0">
                  <a:solidFill>
                    <a:prstClr val="black"/>
                  </a:solidFill>
                  <a:latin typeface="Calibri"/>
                </a:rPr>
                <a:t>Infosys Technology Architect with 14+ years in cloud-driven digital transformation, sustainable innovation, and low-carbon infrastructure. ESG CoE contributor, committed to client sustainability, leading workshops on environmental responsibility, energy-efficient applications, and greener footprints for a better planet.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DDA78D0-BAF3-2EED-13A0-FB21F9B868E1}"/>
              </a:ext>
            </a:extLst>
          </p:cNvPr>
          <p:cNvGrpSpPr/>
          <p:nvPr/>
        </p:nvGrpSpPr>
        <p:grpSpPr>
          <a:xfrm>
            <a:off x="1148687" y="5109077"/>
            <a:ext cx="12098555" cy="1949633"/>
            <a:chOff x="1148687" y="5109077"/>
            <a:chExt cx="12098555" cy="1949633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EDA6ACDE-5259-F137-CBF3-B89CA2361F93}"/>
                </a:ext>
              </a:extLst>
            </p:cNvPr>
            <p:cNvGrpSpPr/>
            <p:nvPr/>
          </p:nvGrpSpPr>
          <p:grpSpPr>
            <a:xfrm>
              <a:off x="1148687" y="5109077"/>
              <a:ext cx="12098555" cy="1949633"/>
              <a:chOff x="1846044" y="5109077"/>
              <a:chExt cx="12098555" cy="1949633"/>
            </a:xfrm>
          </p:grpSpPr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95C17732-FC76-1CFF-F221-AB5F529B060B}"/>
                  </a:ext>
                </a:extLst>
              </p:cNvPr>
              <p:cNvSpPr/>
              <p:nvPr/>
            </p:nvSpPr>
            <p:spPr>
              <a:xfrm>
                <a:off x="1846044" y="5109077"/>
                <a:ext cx="12098555" cy="1949633"/>
              </a:xfrm>
              <a:prstGeom prst="roundRect">
                <a:avLst/>
              </a:prstGeom>
              <a:solidFill>
                <a:schemeClr val="bg2">
                  <a:alpha val="50000"/>
                </a:schemeClr>
              </a:solidFill>
              <a:ln w="38100" cap="flat" cmpd="sng" algn="ctr">
                <a:solidFill>
                  <a:prstClr val="white">
                    <a:hueOff val="0"/>
                    <a:satOff val="0"/>
                    <a:lumOff val="0"/>
                    <a:alphaOff val="0"/>
                  </a:prstClr>
                </a:solidFill>
                <a:prstDash val="solid"/>
              </a:ln>
              <a:effectLst/>
            </p:spPr>
            <p:txBody>
              <a:bodyPr spcFirstLastPara="0" vert="horz" wrap="square" lIns="121920" tIns="121920" rIns="121920" bIns="121920" numCol="1" spcCol="1270" anchor="t" anchorCtr="0">
                <a:noAutofit/>
              </a:bodyPr>
              <a:lstStyle/>
              <a:p>
                <a:r>
                  <a:rPr lang="en-US" sz="3200" b="1" dirty="0">
                    <a:solidFill>
                      <a:prstClr val="black"/>
                    </a:solidFill>
                    <a:latin typeface="Calibri"/>
                  </a:rPr>
                  <a:t>Vaibhav Kulkarni</a:t>
                </a: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A5FA30A-1444-D642-0ABC-A020912288F1}"/>
                  </a:ext>
                </a:extLst>
              </p:cNvPr>
              <p:cNvSpPr txBox="1"/>
              <p:nvPr/>
            </p:nvSpPr>
            <p:spPr>
              <a:xfrm>
                <a:off x="1992757" y="5820370"/>
                <a:ext cx="9691976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b="1" dirty="0">
                    <a:solidFill>
                      <a:prstClr val="black"/>
                    </a:solidFill>
                    <a:latin typeface="Calibri"/>
                  </a:rPr>
                  <a:t>Senior Technology Architect at Infosys with 24+ years of experience in platform strategy, AI-driven solutions, and sustainability-focused architectures. Active contributor to hackathons and innovation programs, delivering scalable and intelligent enterprise platforms.</a:t>
                </a:r>
              </a:p>
            </p:txBody>
          </p:sp>
        </p:grp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8019420A-93DB-A7D9-B402-C55ECC9E993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99970" y="5394435"/>
              <a:ext cx="1380509" cy="1454786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2154576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FBA884-AA87-8E65-389D-0EF484F730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752E98D9-E569-0D99-8328-55970CC211C5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8888" b="-3888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9CE98D23-6EC6-96D7-7E93-E7120A701C54}"/>
              </a:ext>
            </a:extLst>
          </p:cNvPr>
          <p:cNvSpPr/>
          <p:nvPr/>
        </p:nvSpPr>
        <p:spPr>
          <a:xfrm>
            <a:off x="14802373" y="8431530"/>
            <a:ext cx="3485627" cy="1855470"/>
          </a:xfrm>
          <a:custGeom>
            <a:avLst/>
            <a:gdLst/>
            <a:ahLst/>
            <a:cxnLst/>
            <a:rect l="l" t="t" r="r" b="b"/>
            <a:pathLst>
              <a:path w="3485627" h="1855470">
                <a:moveTo>
                  <a:pt x="0" y="0"/>
                </a:moveTo>
                <a:lnTo>
                  <a:pt x="3485627" y="0"/>
                </a:lnTo>
                <a:lnTo>
                  <a:pt x="3485627" y="1855470"/>
                </a:lnTo>
                <a:lnTo>
                  <a:pt x="0" y="185547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86742" b="-81981"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5D51B8D-E432-1106-E4B8-7C9F9152F5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093" y="275545"/>
            <a:ext cx="17299814" cy="9735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9016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686D08-D8FA-B50E-B18B-CB216C5B99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3B81209D-D1E4-9226-9E09-69339EE8B4E6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8888" b="-3888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F1000097-C096-5B8B-77A0-7DC9957CB073}"/>
              </a:ext>
            </a:extLst>
          </p:cNvPr>
          <p:cNvSpPr/>
          <p:nvPr/>
        </p:nvSpPr>
        <p:spPr>
          <a:xfrm>
            <a:off x="14802373" y="8431530"/>
            <a:ext cx="3485627" cy="1855470"/>
          </a:xfrm>
          <a:custGeom>
            <a:avLst/>
            <a:gdLst/>
            <a:ahLst/>
            <a:cxnLst/>
            <a:rect l="l" t="t" r="r" b="b"/>
            <a:pathLst>
              <a:path w="3485627" h="1855470">
                <a:moveTo>
                  <a:pt x="0" y="0"/>
                </a:moveTo>
                <a:lnTo>
                  <a:pt x="3485627" y="0"/>
                </a:lnTo>
                <a:lnTo>
                  <a:pt x="3485627" y="1855470"/>
                </a:lnTo>
                <a:lnTo>
                  <a:pt x="0" y="185547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86742" b="-8198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itle 23">
            <a:extLst>
              <a:ext uri="{FF2B5EF4-FFF2-40B4-BE49-F238E27FC236}">
                <a16:creationId xmlns:a16="http://schemas.microsoft.com/office/drawing/2014/main" id="{61728B16-D6C4-4724-24AB-9654074772EE}"/>
              </a:ext>
            </a:extLst>
          </p:cNvPr>
          <p:cNvSpPr txBox="1">
            <a:spLocks/>
          </p:cNvSpPr>
          <p:nvPr/>
        </p:nvSpPr>
        <p:spPr>
          <a:xfrm>
            <a:off x="685801" y="209599"/>
            <a:ext cx="17373602" cy="1838228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7951">
                <a:solidFill>
                  <a:srgbClr val="FFFFFF"/>
                </a:solidFill>
                <a:latin typeface="Lexend Deca"/>
                <a:ea typeface="+mn-ea"/>
                <a:cs typeface="+mn-cs"/>
              </a:rPr>
              <a:t>Detailed Solution Sketch</a:t>
            </a:r>
          </a:p>
        </p:txBody>
      </p:sp>
      <p:pic>
        <p:nvPicPr>
          <p:cNvPr id="6" name="Picture 5" descr="A diagram of a company&#10;&#10;AI-generated content may be incorrect.">
            <a:extLst>
              <a:ext uri="{FF2B5EF4-FFF2-40B4-BE49-F238E27FC236}">
                <a16:creationId xmlns:a16="http://schemas.microsoft.com/office/drawing/2014/main" id="{3E866563-8CA4-7578-4C22-DA64EE622A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4773" y="1505709"/>
            <a:ext cx="15618453" cy="85438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060109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1F2A87-DE73-CD69-13D6-DE7DE866C3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58810B20-D7C2-3BDB-6AAF-B6F313F5E2CB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8888" b="-3888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20DFA7F4-0265-DAD2-FCA4-F55FF46D1DFC}"/>
              </a:ext>
            </a:extLst>
          </p:cNvPr>
          <p:cNvSpPr/>
          <p:nvPr/>
        </p:nvSpPr>
        <p:spPr>
          <a:xfrm>
            <a:off x="796730" y="0"/>
            <a:ext cx="16694540" cy="12166146"/>
          </a:xfrm>
          <a:custGeom>
            <a:avLst/>
            <a:gdLst/>
            <a:ahLst/>
            <a:cxnLst/>
            <a:rect l="l" t="t" r="r" b="b"/>
            <a:pathLst>
              <a:path w="16694540" h="12166146">
                <a:moveTo>
                  <a:pt x="0" y="0"/>
                </a:moveTo>
                <a:lnTo>
                  <a:pt x="16694540" y="0"/>
                </a:lnTo>
                <a:lnTo>
                  <a:pt x="16694540" y="12166146"/>
                </a:lnTo>
                <a:lnTo>
                  <a:pt x="0" y="1216614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C33AE798-436C-50A6-34FD-539C5CCF1441}"/>
              </a:ext>
            </a:extLst>
          </p:cNvPr>
          <p:cNvSpPr/>
          <p:nvPr/>
        </p:nvSpPr>
        <p:spPr>
          <a:xfrm flipH="1">
            <a:off x="13932392" y="378537"/>
            <a:ext cx="3505119" cy="9908463"/>
          </a:xfrm>
          <a:custGeom>
            <a:avLst/>
            <a:gdLst/>
            <a:ahLst/>
            <a:cxnLst/>
            <a:rect l="l" t="t" r="r" b="b"/>
            <a:pathLst>
              <a:path w="3505119" h="9908463">
                <a:moveTo>
                  <a:pt x="3505119" y="0"/>
                </a:moveTo>
                <a:lnTo>
                  <a:pt x="0" y="0"/>
                </a:lnTo>
                <a:lnTo>
                  <a:pt x="0" y="9908463"/>
                </a:lnTo>
                <a:lnTo>
                  <a:pt x="3505119" y="9908463"/>
                </a:lnTo>
                <a:lnTo>
                  <a:pt x="3505119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3C6FCB4E-0BA0-558B-10E6-235C360CF3D2}"/>
              </a:ext>
            </a:extLst>
          </p:cNvPr>
          <p:cNvSpPr/>
          <p:nvPr/>
        </p:nvSpPr>
        <p:spPr>
          <a:xfrm>
            <a:off x="13913507" y="7958368"/>
            <a:ext cx="4374493" cy="2328632"/>
          </a:xfrm>
          <a:custGeom>
            <a:avLst/>
            <a:gdLst/>
            <a:ahLst/>
            <a:cxnLst/>
            <a:rect l="l" t="t" r="r" b="b"/>
            <a:pathLst>
              <a:path w="4374493" h="2328632">
                <a:moveTo>
                  <a:pt x="0" y="0"/>
                </a:moveTo>
                <a:lnTo>
                  <a:pt x="4374493" y="0"/>
                </a:lnTo>
                <a:lnTo>
                  <a:pt x="4374493" y="2328632"/>
                </a:lnTo>
                <a:lnTo>
                  <a:pt x="0" y="232863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r="-86742" b="-8198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C5A8AA6B-7454-870C-AA50-CA7C3B427DB8}"/>
              </a:ext>
            </a:extLst>
          </p:cNvPr>
          <p:cNvSpPr/>
          <p:nvPr/>
        </p:nvSpPr>
        <p:spPr>
          <a:xfrm>
            <a:off x="410699" y="378537"/>
            <a:ext cx="3505119" cy="9908463"/>
          </a:xfrm>
          <a:custGeom>
            <a:avLst/>
            <a:gdLst/>
            <a:ahLst/>
            <a:cxnLst/>
            <a:rect l="l" t="t" r="r" b="b"/>
            <a:pathLst>
              <a:path w="3505119" h="9908463">
                <a:moveTo>
                  <a:pt x="0" y="0"/>
                </a:moveTo>
                <a:lnTo>
                  <a:pt x="3505118" y="0"/>
                </a:lnTo>
                <a:lnTo>
                  <a:pt x="3505118" y="9908463"/>
                </a:lnTo>
                <a:lnTo>
                  <a:pt x="0" y="990846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A5782311-64C4-AAE4-3D9D-E4FCBAA397DA}"/>
              </a:ext>
            </a:extLst>
          </p:cNvPr>
          <p:cNvSpPr/>
          <p:nvPr/>
        </p:nvSpPr>
        <p:spPr>
          <a:xfrm flipH="1">
            <a:off x="0" y="7958368"/>
            <a:ext cx="4374493" cy="2328632"/>
          </a:xfrm>
          <a:custGeom>
            <a:avLst/>
            <a:gdLst/>
            <a:ahLst/>
            <a:cxnLst/>
            <a:rect l="l" t="t" r="r" b="b"/>
            <a:pathLst>
              <a:path w="4374493" h="2328632">
                <a:moveTo>
                  <a:pt x="4374493" y="0"/>
                </a:moveTo>
                <a:lnTo>
                  <a:pt x="0" y="0"/>
                </a:lnTo>
                <a:lnTo>
                  <a:pt x="0" y="2328632"/>
                </a:lnTo>
                <a:lnTo>
                  <a:pt x="4374493" y="2328632"/>
                </a:lnTo>
                <a:lnTo>
                  <a:pt x="4374493" y="0"/>
                </a:lnTo>
                <a:close/>
              </a:path>
            </a:pathLst>
          </a:custGeom>
          <a:blipFill>
            <a:blip r:embed="rId8"/>
            <a:stretch>
              <a:fillRect r="-86742" b="-8198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0515D7C9-D49E-63F8-736C-9A8B72138500}"/>
              </a:ext>
            </a:extLst>
          </p:cNvPr>
          <p:cNvSpPr/>
          <p:nvPr/>
        </p:nvSpPr>
        <p:spPr>
          <a:xfrm>
            <a:off x="796730" y="-1255030"/>
            <a:ext cx="5511566" cy="5518464"/>
          </a:xfrm>
          <a:custGeom>
            <a:avLst/>
            <a:gdLst/>
            <a:ahLst/>
            <a:cxnLst/>
            <a:rect l="l" t="t" r="r" b="b"/>
            <a:pathLst>
              <a:path w="5511566" h="5518464">
                <a:moveTo>
                  <a:pt x="0" y="0"/>
                </a:moveTo>
                <a:lnTo>
                  <a:pt x="5511566" y="0"/>
                </a:lnTo>
                <a:lnTo>
                  <a:pt x="5511566" y="5518464"/>
                </a:lnTo>
                <a:lnTo>
                  <a:pt x="0" y="551846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8471F3F8-D374-4AD0-A4E1-CD27987FA954}"/>
              </a:ext>
            </a:extLst>
          </p:cNvPr>
          <p:cNvSpPr/>
          <p:nvPr/>
        </p:nvSpPr>
        <p:spPr>
          <a:xfrm>
            <a:off x="11747734" y="-1255030"/>
            <a:ext cx="5511566" cy="5518464"/>
          </a:xfrm>
          <a:custGeom>
            <a:avLst/>
            <a:gdLst/>
            <a:ahLst/>
            <a:cxnLst/>
            <a:rect l="l" t="t" r="r" b="b"/>
            <a:pathLst>
              <a:path w="5511566" h="5518464">
                <a:moveTo>
                  <a:pt x="0" y="0"/>
                </a:moveTo>
                <a:lnTo>
                  <a:pt x="5511566" y="0"/>
                </a:lnTo>
                <a:lnTo>
                  <a:pt x="5511566" y="5518464"/>
                </a:lnTo>
                <a:lnTo>
                  <a:pt x="0" y="551846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F4FE096-F752-E09B-F9A8-FC0970761D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241" y="1772308"/>
            <a:ext cx="9756854" cy="81103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>
            <a:extLst>
              <a:ext uri="{FF2B5EF4-FFF2-40B4-BE49-F238E27FC236}">
                <a16:creationId xmlns:a16="http://schemas.microsoft.com/office/drawing/2014/main" id="{14234CB9-2B85-93B6-8B94-1970537848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884"/>
          <a:stretch>
            <a:fillRect/>
          </a:stretch>
        </p:blipFill>
        <p:spPr bwMode="auto">
          <a:xfrm>
            <a:off x="10528203" y="462116"/>
            <a:ext cx="7150197" cy="29846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>
            <a:extLst>
              <a:ext uri="{FF2B5EF4-FFF2-40B4-BE49-F238E27FC236}">
                <a16:creationId xmlns:a16="http://schemas.microsoft.com/office/drawing/2014/main" id="{45EEB82C-1C01-FAFB-63D7-7F15D6DE32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8203" y="3740919"/>
            <a:ext cx="7150197" cy="6198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3A26A1C-237B-1846-6C49-3ECC4153EDF3}"/>
              </a:ext>
            </a:extLst>
          </p:cNvPr>
          <p:cNvSpPr txBox="1"/>
          <p:nvPr/>
        </p:nvSpPr>
        <p:spPr>
          <a:xfrm>
            <a:off x="341050" y="542528"/>
            <a:ext cx="16154400" cy="9616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156"/>
              </a:lnSpc>
            </a:pPr>
            <a:r>
              <a:rPr lang="en-US" sz="7951" dirty="0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rPr>
              <a:t>Prototype snapshots</a:t>
            </a:r>
          </a:p>
        </p:txBody>
      </p:sp>
    </p:spTree>
    <p:extLst>
      <p:ext uri="{BB962C8B-B14F-4D97-AF65-F5344CB8AC3E}">
        <p14:creationId xmlns:p14="http://schemas.microsoft.com/office/powerpoint/2010/main" val="14077534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1F2A87-DE73-CD69-13D6-DE7DE866C3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58810B20-D7C2-3BDB-6AAF-B6F313F5E2CB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38888" b="-3888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20DFA7F4-0265-DAD2-FCA4-F55FF46D1DFC}"/>
              </a:ext>
            </a:extLst>
          </p:cNvPr>
          <p:cNvSpPr/>
          <p:nvPr/>
        </p:nvSpPr>
        <p:spPr>
          <a:xfrm>
            <a:off x="796730" y="0"/>
            <a:ext cx="16694540" cy="12166146"/>
          </a:xfrm>
          <a:custGeom>
            <a:avLst/>
            <a:gdLst/>
            <a:ahLst/>
            <a:cxnLst/>
            <a:rect l="l" t="t" r="r" b="b"/>
            <a:pathLst>
              <a:path w="16694540" h="12166146">
                <a:moveTo>
                  <a:pt x="0" y="0"/>
                </a:moveTo>
                <a:lnTo>
                  <a:pt x="16694540" y="0"/>
                </a:lnTo>
                <a:lnTo>
                  <a:pt x="16694540" y="12166146"/>
                </a:lnTo>
                <a:lnTo>
                  <a:pt x="0" y="121661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C33AE798-436C-50A6-34FD-539C5CCF1441}"/>
              </a:ext>
            </a:extLst>
          </p:cNvPr>
          <p:cNvSpPr/>
          <p:nvPr/>
        </p:nvSpPr>
        <p:spPr>
          <a:xfrm flipH="1">
            <a:off x="13932392" y="378537"/>
            <a:ext cx="3505119" cy="9908463"/>
          </a:xfrm>
          <a:custGeom>
            <a:avLst/>
            <a:gdLst/>
            <a:ahLst/>
            <a:cxnLst/>
            <a:rect l="l" t="t" r="r" b="b"/>
            <a:pathLst>
              <a:path w="3505119" h="9908463">
                <a:moveTo>
                  <a:pt x="3505119" y="0"/>
                </a:moveTo>
                <a:lnTo>
                  <a:pt x="0" y="0"/>
                </a:lnTo>
                <a:lnTo>
                  <a:pt x="0" y="9908463"/>
                </a:lnTo>
                <a:lnTo>
                  <a:pt x="3505119" y="9908463"/>
                </a:lnTo>
                <a:lnTo>
                  <a:pt x="3505119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3C6FCB4E-0BA0-558B-10E6-235C360CF3D2}"/>
              </a:ext>
            </a:extLst>
          </p:cNvPr>
          <p:cNvSpPr/>
          <p:nvPr/>
        </p:nvSpPr>
        <p:spPr>
          <a:xfrm>
            <a:off x="13913507" y="7958368"/>
            <a:ext cx="4374493" cy="2328632"/>
          </a:xfrm>
          <a:custGeom>
            <a:avLst/>
            <a:gdLst/>
            <a:ahLst/>
            <a:cxnLst/>
            <a:rect l="l" t="t" r="r" b="b"/>
            <a:pathLst>
              <a:path w="4374493" h="2328632">
                <a:moveTo>
                  <a:pt x="0" y="0"/>
                </a:moveTo>
                <a:lnTo>
                  <a:pt x="4374493" y="0"/>
                </a:lnTo>
                <a:lnTo>
                  <a:pt x="4374493" y="2328632"/>
                </a:lnTo>
                <a:lnTo>
                  <a:pt x="0" y="232863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r="-86742" b="-8198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C5A8AA6B-7454-870C-AA50-CA7C3B427DB8}"/>
              </a:ext>
            </a:extLst>
          </p:cNvPr>
          <p:cNvSpPr/>
          <p:nvPr/>
        </p:nvSpPr>
        <p:spPr>
          <a:xfrm>
            <a:off x="410699" y="378537"/>
            <a:ext cx="3505119" cy="9908463"/>
          </a:xfrm>
          <a:custGeom>
            <a:avLst/>
            <a:gdLst/>
            <a:ahLst/>
            <a:cxnLst/>
            <a:rect l="l" t="t" r="r" b="b"/>
            <a:pathLst>
              <a:path w="3505119" h="9908463">
                <a:moveTo>
                  <a:pt x="0" y="0"/>
                </a:moveTo>
                <a:lnTo>
                  <a:pt x="3505118" y="0"/>
                </a:lnTo>
                <a:lnTo>
                  <a:pt x="3505118" y="9908463"/>
                </a:lnTo>
                <a:lnTo>
                  <a:pt x="0" y="990846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A5782311-64C4-AAE4-3D9D-E4FCBAA397DA}"/>
              </a:ext>
            </a:extLst>
          </p:cNvPr>
          <p:cNvSpPr/>
          <p:nvPr/>
        </p:nvSpPr>
        <p:spPr>
          <a:xfrm flipH="1">
            <a:off x="0" y="7958368"/>
            <a:ext cx="4374493" cy="2328632"/>
          </a:xfrm>
          <a:custGeom>
            <a:avLst/>
            <a:gdLst/>
            <a:ahLst/>
            <a:cxnLst/>
            <a:rect l="l" t="t" r="r" b="b"/>
            <a:pathLst>
              <a:path w="4374493" h="2328632">
                <a:moveTo>
                  <a:pt x="4374493" y="0"/>
                </a:moveTo>
                <a:lnTo>
                  <a:pt x="0" y="0"/>
                </a:lnTo>
                <a:lnTo>
                  <a:pt x="0" y="2328632"/>
                </a:lnTo>
                <a:lnTo>
                  <a:pt x="4374493" y="2328632"/>
                </a:lnTo>
                <a:lnTo>
                  <a:pt x="4374493" y="0"/>
                </a:lnTo>
                <a:close/>
              </a:path>
            </a:pathLst>
          </a:custGeom>
          <a:blipFill>
            <a:blip r:embed="rId10"/>
            <a:stretch>
              <a:fillRect r="-86742" b="-8198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0515D7C9-D49E-63F8-736C-9A8B72138500}"/>
              </a:ext>
            </a:extLst>
          </p:cNvPr>
          <p:cNvSpPr/>
          <p:nvPr/>
        </p:nvSpPr>
        <p:spPr>
          <a:xfrm>
            <a:off x="796730" y="-1255030"/>
            <a:ext cx="5511566" cy="5518464"/>
          </a:xfrm>
          <a:custGeom>
            <a:avLst/>
            <a:gdLst/>
            <a:ahLst/>
            <a:cxnLst/>
            <a:rect l="l" t="t" r="r" b="b"/>
            <a:pathLst>
              <a:path w="5511566" h="5518464">
                <a:moveTo>
                  <a:pt x="0" y="0"/>
                </a:moveTo>
                <a:lnTo>
                  <a:pt x="5511566" y="0"/>
                </a:lnTo>
                <a:lnTo>
                  <a:pt x="5511566" y="5518464"/>
                </a:lnTo>
                <a:lnTo>
                  <a:pt x="0" y="551846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8471F3F8-D374-4AD0-A4E1-CD27987FA954}"/>
              </a:ext>
            </a:extLst>
          </p:cNvPr>
          <p:cNvSpPr/>
          <p:nvPr/>
        </p:nvSpPr>
        <p:spPr>
          <a:xfrm>
            <a:off x="11747734" y="-1255030"/>
            <a:ext cx="5511566" cy="5518464"/>
          </a:xfrm>
          <a:custGeom>
            <a:avLst/>
            <a:gdLst/>
            <a:ahLst/>
            <a:cxnLst/>
            <a:rect l="l" t="t" r="r" b="b"/>
            <a:pathLst>
              <a:path w="5511566" h="5518464">
                <a:moveTo>
                  <a:pt x="0" y="0"/>
                </a:moveTo>
                <a:lnTo>
                  <a:pt x="5511566" y="0"/>
                </a:lnTo>
                <a:lnTo>
                  <a:pt x="5511566" y="5518464"/>
                </a:lnTo>
                <a:lnTo>
                  <a:pt x="0" y="551846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2829A4-483B-3332-42C9-D8D4BF51F456}"/>
              </a:ext>
            </a:extLst>
          </p:cNvPr>
          <p:cNvSpPr txBox="1"/>
          <p:nvPr/>
        </p:nvSpPr>
        <p:spPr>
          <a:xfrm>
            <a:off x="609600" y="747931"/>
            <a:ext cx="16154400" cy="9616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156"/>
              </a:lnSpc>
            </a:pPr>
            <a:r>
              <a:rPr lang="en-US" sz="7951" dirty="0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rPr>
              <a:t>Mobile App (In development) </a:t>
            </a:r>
          </a:p>
        </p:txBody>
      </p:sp>
      <p:pic>
        <p:nvPicPr>
          <p:cNvPr id="11" name="57364818">
            <a:hlinkClick r:id="" action="ppaction://media"/>
            <a:extLst>
              <a:ext uri="{FF2B5EF4-FFF2-40B4-BE49-F238E27FC236}">
                <a16:creationId xmlns:a16="http://schemas.microsoft.com/office/drawing/2014/main" id="{22DFD095-3F99-B289-091B-E9A30621DD9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7394684" y="1843901"/>
            <a:ext cx="3479748" cy="7732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251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5666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8E6F1A-68A3-7F03-6130-E2825B32D8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190809BC-ADE7-FD43-4D87-715EAA571619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8888" b="-3888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D9B5CB41-C791-15DF-CF69-0FCB16B376E8}"/>
              </a:ext>
            </a:extLst>
          </p:cNvPr>
          <p:cNvSpPr/>
          <p:nvPr/>
        </p:nvSpPr>
        <p:spPr>
          <a:xfrm>
            <a:off x="3467609" y="-223980"/>
            <a:ext cx="14506702" cy="10734959"/>
          </a:xfrm>
          <a:custGeom>
            <a:avLst/>
            <a:gdLst/>
            <a:ahLst/>
            <a:cxnLst/>
            <a:rect l="l" t="t" r="r" b="b"/>
            <a:pathLst>
              <a:path w="14506702" h="10734959">
                <a:moveTo>
                  <a:pt x="0" y="0"/>
                </a:moveTo>
                <a:lnTo>
                  <a:pt x="14506702" y="0"/>
                </a:lnTo>
                <a:lnTo>
                  <a:pt x="14506702" y="10734960"/>
                </a:lnTo>
                <a:lnTo>
                  <a:pt x="0" y="107349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FEAC3070-7E11-3183-79C6-F6353E3951CF}"/>
              </a:ext>
            </a:extLst>
          </p:cNvPr>
          <p:cNvSpPr/>
          <p:nvPr/>
        </p:nvSpPr>
        <p:spPr>
          <a:xfrm>
            <a:off x="13323194" y="7644133"/>
            <a:ext cx="4964806" cy="2642867"/>
          </a:xfrm>
          <a:custGeom>
            <a:avLst/>
            <a:gdLst/>
            <a:ahLst/>
            <a:cxnLst/>
            <a:rect l="l" t="t" r="r" b="b"/>
            <a:pathLst>
              <a:path w="4964806" h="2642867">
                <a:moveTo>
                  <a:pt x="0" y="0"/>
                </a:moveTo>
                <a:lnTo>
                  <a:pt x="4964806" y="0"/>
                </a:lnTo>
                <a:lnTo>
                  <a:pt x="4964806" y="2642867"/>
                </a:lnTo>
                <a:lnTo>
                  <a:pt x="0" y="264286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r="-86742" b="-8198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8F454C9B-8E8B-67AF-AE5B-C82C396C491B}"/>
              </a:ext>
            </a:extLst>
          </p:cNvPr>
          <p:cNvSpPr/>
          <p:nvPr/>
        </p:nvSpPr>
        <p:spPr>
          <a:xfrm flipH="1">
            <a:off x="0" y="8337367"/>
            <a:ext cx="3662519" cy="1949633"/>
          </a:xfrm>
          <a:custGeom>
            <a:avLst/>
            <a:gdLst/>
            <a:ahLst/>
            <a:cxnLst/>
            <a:rect l="l" t="t" r="r" b="b"/>
            <a:pathLst>
              <a:path w="3662519" h="1949633">
                <a:moveTo>
                  <a:pt x="3662519" y="0"/>
                </a:moveTo>
                <a:lnTo>
                  <a:pt x="0" y="0"/>
                </a:lnTo>
                <a:lnTo>
                  <a:pt x="0" y="1949633"/>
                </a:lnTo>
                <a:lnTo>
                  <a:pt x="3662519" y="1949633"/>
                </a:lnTo>
                <a:lnTo>
                  <a:pt x="3662519" y="0"/>
                </a:lnTo>
                <a:close/>
              </a:path>
            </a:pathLst>
          </a:custGeom>
          <a:blipFill>
            <a:blip r:embed="rId6"/>
            <a:stretch>
              <a:fillRect r="-86742" b="-8198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DBDC806A-03C3-7518-9C12-C407E8A774F1}"/>
              </a:ext>
            </a:extLst>
          </p:cNvPr>
          <p:cNvSpPr/>
          <p:nvPr/>
        </p:nvSpPr>
        <p:spPr>
          <a:xfrm>
            <a:off x="0" y="3620655"/>
            <a:ext cx="12534756" cy="15239824"/>
          </a:xfrm>
          <a:custGeom>
            <a:avLst/>
            <a:gdLst/>
            <a:ahLst/>
            <a:cxnLst/>
            <a:rect l="l" t="t" r="r" b="b"/>
            <a:pathLst>
              <a:path w="12534756" h="15239824">
                <a:moveTo>
                  <a:pt x="0" y="0"/>
                </a:moveTo>
                <a:lnTo>
                  <a:pt x="12534756" y="0"/>
                </a:lnTo>
                <a:lnTo>
                  <a:pt x="12534756" y="15239824"/>
                </a:lnTo>
                <a:lnTo>
                  <a:pt x="0" y="1523982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C24DDF9C-3834-F231-AA90-92F58BC8B7DF}"/>
              </a:ext>
            </a:extLst>
          </p:cNvPr>
          <p:cNvSpPr/>
          <p:nvPr/>
        </p:nvSpPr>
        <p:spPr>
          <a:xfrm>
            <a:off x="14792181" y="5143500"/>
            <a:ext cx="1863979" cy="5367480"/>
          </a:xfrm>
          <a:custGeom>
            <a:avLst/>
            <a:gdLst/>
            <a:ahLst/>
            <a:cxnLst/>
            <a:rect l="l" t="t" r="r" b="b"/>
            <a:pathLst>
              <a:path w="1863979" h="5367480">
                <a:moveTo>
                  <a:pt x="0" y="0"/>
                </a:moveTo>
                <a:lnTo>
                  <a:pt x="1863979" y="0"/>
                </a:lnTo>
                <a:lnTo>
                  <a:pt x="1863979" y="5367480"/>
                </a:lnTo>
                <a:lnTo>
                  <a:pt x="0" y="536748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8AC037EA-73C8-5690-419A-9AA97CC5D4F9}"/>
              </a:ext>
            </a:extLst>
          </p:cNvPr>
          <p:cNvSpPr txBox="1"/>
          <p:nvPr/>
        </p:nvSpPr>
        <p:spPr>
          <a:xfrm>
            <a:off x="5424734" y="4008259"/>
            <a:ext cx="6553200" cy="35086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400" b="1" dirty="0"/>
              <a:t>Green Points Partnership Ecosystem</a:t>
            </a:r>
          </a:p>
          <a:p>
            <a:r>
              <a:rPr lang="en-US" dirty="0"/>
              <a:t>B2B2C - Partner with brands for rewards redemption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Fuel Partners</a:t>
            </a:r>
            <a:r>
              <a:rPr lang="en-US" dirty="0"/>
              <a:t> (Indian Oil, BPCL, HPCL)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EV Charging Networks</a:t>
            </a:r>
            <a:r>
              <a:rPr lang="en-US" dirty="0"/>
              <a:t> (Tata Power, Charge Zone)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Retail Partners</a:t>
            </a:r>
            <a:r>
              <a:rPr lang="en-US" dirty="0"/>
              <a:t> (Flipkart, Amazon, Big Basket)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Insurance Providers </a:t>
            </a:r>
            <a:r>
              <a:rPr lang="en-US" dirty="0"/>
              <a:t>(ICICI Lombard, Bajaj Allianz)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Delivery apps</a:t>
            </a:r>
            <a:r>
              <a:rPr lang="en-US" dirty="0"/>
              <a:t> (Swiggy, Zomato, Porter)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sz="2400" b="1" dirty="0"/>
              <a:t>Carbon Credits</a:t>
            </a:r>
          </a:p>
          <a:p>
            <a:r>
              <a:rPr lang="en-US" dirty="0"/>
              <a:t>Pragati Dhara creates </a:t>
            </a:r>
            <a:r>
              <a:rPr lang="en-US" b="1" dirty="0"/>
              <a:t>verified, traceable carbon credits</a:t>
            </a:r>
            <a:r>
              <a:rPr lang="en-US" dirty="0"/>
              <a:t> from measurable emission reductions by users. These credits are sold to corporations for ESG compliance.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971BE296-E525-29CA-3FDA-CB02DA28F231}"/>
              </a:ext>
            </a:extLst>
          </p:cNvPr>
          <p:cNvSpPr txBox="1"/>
          <p:nvPr/>
        </p:nvSpPr>
        <p:spPr>
          <a:xfrm>
            <a:off x="1028700" y="1427938"/>
            <a:ext cx="11170711" cy="9616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56"/>
              </a:lnSpc>
            </a:pPr>
            <a:r>
              <a:rPr lang="en-US" sz="7951" dirty="0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rPr>
              <a:t>Revenue Model</a:t>
            </a:r>
          </a:p>
        </p:txBody>
      </p:sp>
    </p:spTree>
    <p:extLst>
      <p:ext uri="{BB962C8B-B14F-4D97-AF65-F5344CB8AC3E}">
        <p14:creationId xmlns:p14="http://schemas.microsoft.com/office/powerpoint/2010/main" val="25484330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5B7A6E-D0A8-9876-B34C-F254005ADA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C57D6E99-1555-FEF5-CD86-DEEDE182331B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C4BCA358-E1A7-ECC0-41D7-E7C17DD9DC11}"/>
              </a:ext>
            </a:extLst>
          </p:cNvPr>
          <p:cNvSpPr/>
          <p:nvPr/>
        </p:nvSpPr>
        <p:spPr>
          <a:xfrm flipH="1">
            <a:off x="-81071" y="8350038"/>
            <a:ext cx="18450142" cy="5332360"/>
          </a:xfrm>
          <a:custGeom>
            <a:avLst/>
            <a:gdLst/>
            <a:ahLst/>
            <a:cxnLst/>
            <a:rect l="l" t="t" r="r" b="b"/>
            <a:pathLst>
              <a:path w="18450142" h="5332360">
                <a:moveTo>
                  <a:pt x="18450141" y="0"/>
                </a:moveTo>
                <a:lnTo>
                  <a:pt x="0" y="0"/>
                </a:lnTo>
                <a:lnTo>
                  <a:pt x="0" y="5332359"/>
                </a:lnTo>
                <a:lnTo>
                  <a:pt x="18450141" y="5332359"/>
                </a:lnTo>
                <a:lnTo>
                  <a:pt x="18450141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827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A114106D-0A90-07CA-36FC-F47433649B05}"/>
              </a:ext>
            </a:extLst>
          </p:cNvPr>
          <p:cNvSpPr/>
          <p:nvPr/>
        </p:nvSpPr>
        <p:spPr>
          <a:xfrm>
            <a:off x="12046590" y="6964571"/>
            <a:ext cx="6241410" cy="3322429"/>
          </a:xfrm>
          <a:custGeom>
            <a:avLst/>
            <a:gdLst/>
            <a:ahLst/>
            <a:cxnLst/>
            <a:rect l="l" t="t" r="r" b="b"/>
            <a:pathLst>
              <a:path w="6241410" h="3322429">
                <a:moveTo>
                  <a:pt x="0" y="0"/>
                </a:moveTo>
                <a:lnTo>
                  <a:pt x="6241410" y="0"/>
                </a:lnTo>
                <a:lnTo>
                  <a:pt x="6241410" y="3322429"/>
                </a:lnTo>
                <a:lnTo>
                  <a:pt x="0" y="332242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r="-86742" b="-8198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08914A19-25EE-159E-E427-8C2F6F4E94E3}"/>
              </a:ext>
            </a:extLst>
          </p:cNvPr>
          <p:cNvSpPr/>
          <p:nvPr/>
        </p:nvSpPr>
        <p:spPr>
          <a:xfrm flipH="1">
            <a:off x="0" y="8202325"/>
            <a:ext cx="2955588" cy="2084675"/>
          </a:xfrm>
          <a:custGeom>
            <a:avLst/>
            <a:gdLst/>
            <a:ahLst/>
            <a:cxnLst/>
            <a:rect l="l" t="t" r="r" b="b"/>
            <a:pathLst>
              <a:path w="4552516" h="2423397">
                <a:moveTo>
                  <a:pt x="4552517" y="0"/>
                </a:moveTo>
                <a:lnTo>
                  <a:pt x="0" y="0"/>
                </a:lnTo>
                <a:lnTo>
                  <a:pt x="0" y="2423397"/>
                </a:lnTo>
                <a:lnTo>
                  <a:pt x="4552517" y="2423397"/>
                </a:lnTo>
                <a:lnTo>
                  <a:pt x="4552517" y="0"/>
                </a:lnTo>
                <a:close/>
              </a:path>
            </a:pathLst>
          </a:custGeom>
          <a:blipFill>
            <a:blip r:embed="rId5"/>
            <a:stretch>
              <a:fillRect r="-86742" b="-8198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392BCE63-10A3-FF25-9B01-A8B8D0D27340}"/>
              </a:ext>
            </a:extLst>
          </p:cNvPr>
          <p:cNvSpPr/>
          <p:nvPr/>
        </p:nvSpPr>
        <p:spPr>
          <a:xfrm flipH="1">
            <a:off x="12994801" y="720160"/>
            <a:ext cx="3615144" cy="10219489"/>
          </a:xfrm>
          <a:custGeom>
            <a:avLst/>
            <a:gdLst/>
            <a:ahLst/>
            <a:cxnLst/>
            <a:rect l="l" t="t" r="r" b="b"/>
            <a:pathLst>
              <a:path w="3615144" h="10219489">
                <a:moveTo>
                  <a:pt x="3615144" y="0"/>
                </a:moveTo>
                <a:lnTo>
                  <a:pt x="0" y="0"/>
                </a:lnTo>
                <a:lnTo>
                  <a:pt x="0" y="10219489"/>
                </a:lnTo>
                <a:lnTo>
                  <a:pt x="3615144" y="10219489"/>
                </a:lnTo>
                <a:lnTo>
                  <a:pt x="3615144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1E7ED79F-5880-D91D-5EE2-BAC608773D71}"/>
              </a:ext>
            </a:extLst>
          </p:cNvPr>
          <p:cNvSpPr/>
          <p:nvPr/>
        </p:nvSpPr>
        <p:spPr>
          <a:xfrm>
            <a:off x="11098379" y="-1031924"/>
            <a:ext cx="5511566" cy="5518464"/>
          </a:xfrm>
          <a:custGeom>
            <a:avLst/>
            <a:gdLst/>
            <a:ahLst/>
            <a:cxnLst/>
            <a:rect l="l" t="t" r="r" b="b"/>
            <a:pathLst>
              <a:path w="5511566" h="5518464">
                <a:moveTo>
                  <a:pt x="0" y="0"/>
                </a:moveTo>
                <a:lnTo>
                  <a:pt x="5511566" y="0"/>
                </a:lnTo>
                <a:lnTo>
                  <a:pt x="5511566" y="5518464"/>
                </a:lnTo>
                <a:lnTo>
                  <a:pt x="0" y="551846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1026" name="Picture 2" descr="Traffic congestion 14% worse than five years ago | Express.co.uk">
            <a:extLst>
              <a:ext uri="{FF2B5EF4-FFF2-40B4-BE49-F238E27FC236}">
                <a16:creationId xmlns:a16="http://schemas.microsoft.com/office/drawing/2014/main" id="{822836E9-5590-CC5E-244B-9BE3935C52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2371" y="2881649"/>
            <a:ext cx="8475546" cy="50214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8 O Clock Clip Art N2 free image download">
            <a:extLst>
              <a:ext uri="{FF2B5EF4-FFF2-40B4-BE49-F238E27FC236}">
                <a16:creationId xmlns:a16="http://schemas.microsoft.com/office/drawing/2014/main" id="{9E9BF05A-D28B-4181-D5CC-4DEB8393F9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68035" y="2019300"/>
            <a:ext cx="1981200" cy="2305050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9">
            <a:extLst>
              <a:ext uri="{FF2B5EF4-FFF2-40B4-BE49-F238E27FC236}">
                <a16:creationId xmlns:a16="http://schemas.microsoft.com/office/drawing/2014/main" id="{67F104B7-BDB3-1AAB-3B50-E63F3095B6D7}"/>
              </a:ext>
            </a:extLst>
          </p:cNvPr>
          <p:cNvSpPr txBox="1"/>
          <p:nvPr/>
        </p:nvSpPr>
        <p:spPr>
          <a:xfrm>
            <a:off x="609600" y="747931"/>
            <a:ext cx="16154400" cy="9616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156"/>
              </a:lnSpc>
            </a:pPr>
            <a:r>
              <a:rPr lang="en-US" sz="7951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rPr>
              <a:t>The Daily Reality</a:t>
            </a:r>
          </a:p>
        </p:txBody>
      </p:sp>
      <p:pic>
        <p:nvPicPr>
          <p:cNvPr id="1032" name="Picture 8" descr="Gridlocked: Tackling India's Traffic Congestion Crisis">
            <a:extLst>
              <a:ext uri="{FF2B5EF4-FFF2-40B4-BE49-F238E27FC236}">
                <a16:creationId xmlns:a16="http://schemas.microsoft.com/office/drawing/2014/main" id="{D2F077A5-CF06-B360-AC71-3ECCA71946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7997" y="3286851"/>
            <a:ext cx="8561314" cy="48157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🚗Predicting CO2 Emissions from Vehicle Data using Machine Learning📈">
            <a:extLst>
              <a:ext uri="{FF2B5EF4-FFF2-40B4-BE49-F238E27FC236}">
                <a16:creationId xmlns:a16="http://schemas.microsoft.com/office/drawing/2014/main" id="{359E1289-886A-4138-DF32-F21671F6AD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4050" y="2903825"/>
            <a:ext cx="8500550" cy="4760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94B072EF-527A-7F30-8F14-DD958CA61B64}"/>
              </a:ext>
            </a:extLst>
          </p:cNvPr>
          <p:cNvSpPr/>
          <p:nvPr/>
        </p:nvSpPr>
        <p:spPr>
          <a:xfrm>
            <a:off x="9976730" y="4923467"/>
            <a:ext cx="6302930" cy="2690576"/>
          </a:xfrm>
          <a:prstGeom prst="roundRect">
            <a:avLst/>
          </a:prstGeom>
          <a:solidFill>
            <a:schemeClr val="bg2">
              <a:alpha val="50000"/>
            </a:schemeClr>
          </a:solidFill>
          <a:ln w="38100" cap="flat" cmpd="sng" algn="ctr">
            <a:solidFill>
              <a:prstClr val="white">
                <a:hueOff val="0"/>
                <a:satOff val="0"/>
                <a:lumOff val="0"/>
                <a:alphaOff val="0"/>
              </a:prstClr>
            </a:solidFill>
            <a:prstDash val="solid"/>
          </a:ln>
          <a:effectLst/>
        </p:spPr>
        <p:txBody>
          <a:bodyPr spcFirstLastPara="0" vert="horz" wrap="square" lIns="121920" tIns="121920" rIns="121920" bIns="121920" numCol="1" spcCol="1270" anchor="ctr" anchorCtr="0">
            <a:noAutofit/>
          </a:bodyPr>
          <a:lstStyle/>
          <a:p>
            <a:r>
              <a:rPr lang="en-US" sz="2400" b="1">
                <a:solidFill>
                  <a:prstClr val="black"/>
                </a:solidFill>
              </a:rPr>
              <a:t>⏳ While we wait…</a:t>
            </a:r>
          </a:p>
          <a:p>
            <a:r>
              <a:rPr lang="en-US" sz="2400" b="1">
                <a:solidFill>
                  <a:prstClr val="black"/>
                </a:solidFill>
              </a:rPr>
              <a:t>💸 ₹1,500 crores burned daily in fuel</a:t>
            </a:r>
          </a:p>
          <a:p>
            <a:r>
              <a:rPr lang="en-US" sz="2400" b="1">
                <a:solidFill>
                  <a:prstClr val="black"/>
                </a:solidFill>
              </a:rPr>
              <a:t>🌍 400 million kg of CO₂ released every day</a:t>
            </a:r>
          </a:p>
          <a:p>
            <a:r>
              <a:rPr lang="en-US" sz="2400" b="1">
                <a:solidFill>
                  <a:prstClr val="black"/>
                </a:solidFill>
              </a:rPr>
              <a:t>🏊 Enough to fill 160,000 Olympic swimming pools with greenhouse gases</a:t>
            </a:r>
            <a:endParaRPr lang="en-US" sz="1400" b="1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1037" name="Picture 13" descr="Choose your way. Woman standing at crossroads taking important decision  Stock Photo | Adobe Stock">
            <a:extLst>
              <a:ext uri="{FF2B5EF4-FFF2-40B4-BE49-F238E27FC236}">
                <a16:creationId xmlns:a16="http://schemas.microsoft.com/office/drawing/2014/main" id="{E8530216-7A04-03CD-8622-C3E4E18612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3877" y="2793085"/>
            <a:ext cx="7475641" cy="5457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1ED47DB5-9204-03D0-A46E-522A7F53E392}"/>
              </a:ext>
            </a:extLst>
          </p:cNvPr>
          <p:cNvSpPr/>
          <p:nvPr/>
        </p:nvSpPr>
        <p:spPr>
          <a:xfrm>
            <a:off x="10129130" y="5075867"/>
            <a:ext cx="6302930" cy="2690576"/>
          </a:xfrm>
          <a:prstGeom prst="roundRect">
            <a:avLst/>
          </a:prstGeom>
          <a:solidFill>
            <a:schemeClr val="bg2">
              <a:alpha val="50000"/>
            </a:schemeClr>
          </a:solidFill>
          <a:ln w="38100" cap="flat" cmpd="sng" algn="ctr">
            <a:solidFill>
              <a:prstClr val="white">
                <a:hueOff val="0"/>
                <a:satOff val="0"/>
                <a:lumOff val="0"/>
                <a:alphaOff val="0"/>
              </a:prstClr>
            </a:solidFill>
            <a:prstDash val="solid"/>
          </a:ln>
          <a:effectLst/>
        </p:spPr>
        <p:txBody>
          <a:bodyPr spcFirstLastPara="0" vert="horz" wrap="square" lIns="121920" tIns="121920" rIns="121920" bIns="121920" numCol="1" spcCol="1270" anchor="ctr" anchorCtr="0">
            <a:noAutofit/>
          </a:bodyPr>
          <a:lstStyle/>
          <a:p>
            <a:r>
              <a:rPr lang="en-US" sz="2400" b="1">
                <a:solidFill>
                  <a:prstClr val="black"/>
                </a:solidFill>
              </a:rPr>
              <a:t>🤔 But what if she — and millions like her</a:t>
            </a:r>
          </a:p>
          <a:p>
            <a:r>
              <a:rPr lang="en-US" sz="2400" b="1">
                <a:solidFill>
                  <a:prstClr val="black"/>
                </a:solidFill>
              </a:rPr>
              <a:t>🌱 Could become part of the solution</a:t>
            </a:r>
          </a:p>
          <a:p>
            <a:r>
              <a:rPr lang="en-US" sz="2400" b="1">
                <a:solidFill>
                  <a:prstClr val="black"/>
                </a:solidFill>
              </a:rPr>
              <a:t>💪 Instead of just victims of the problem?</a:t>
            </a:r>
            <a:endParaRPr lang="en-US" sz="1400" b="1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50863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  <p:bldP spid="1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8888" b="-3888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3467609" y="-223980"/>
            <a:ext cx="14506702" cy="10734959"/>
          </a:xfrm>
          <a:custGeom>
            <a:avLst/>
            <a:gdLst/>
            <a:ahLst/>
            <a:cxnLst/>
            <a:rect l="l" t="t" r="r" b="b"/>
            <a:pathLst>
              <a:path w="14506702" h="10734959">
                <a:moveTo>
                  <a:pt x="0" y="0"/>
                </a:moveTo>
                <a:lnTo>
                  <a:pt x="14506702" y="0"/>
                </a:lnTo>
                <a:lnTo>
                  <a:pt x="14506702" y="10734960"/>
                </a:lnTo>
                <a:lnTo>
                  <a:pt x="0" y="107349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3323194" y="7644133"/>
            <a:ext cx="4964806" cy="2642867"/>
          </a:xfrm>
          <a:custGeom>
            <a:avLst/>
            <a:gdLst/>
            <a:ahLst/>
            <a:cxnLst/>
            <a:rect l="l" t="t" r="r" b="b"/>
            <a:pathLst>
              <a:path w="4964806" h="2642867">
                <a:moveTo>
                  <a:pt x="0" y="0"/>
                </a:moveTo>
                <a:lnTo>
                  <a:pt x="4964806" y="0"/>
                </a:lnTo>
                <a:lnTo>
                  <a:pt x="4964806" y="2642867"/>
                </a:lnTo>
                <a:lnTo>
                  <a:pt x="0" y="264286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r="-86742" b="-8198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flipH="1">
            <a:off x="0" y="8337367"/>
            <a:ext cx="3662519" cy="1949633"/>
          </a:xfrm>
          <a:custGeom>
            <a:avLst/>
            <a:gdLst/>
            <a:ahLst/>
            <a:cxnLst/>
            <a:rect l="l" t="t" r="r" b="b"/>
            <a:pathLst>
              <a:path w="3662519" h="1949633">
                <a:moveTo>
                  <a:pt x="3662519" y="0"/>
                </a:moveTo>
                <a:lnTo>
                  <a:pt x="0" y="0"/>
                </a:lnTo>
                <a:lnTo>
                  <a:pt x="0" y="1949633"/>
                </a:lnTo>
                <a:lnTo>
                  <a:pt x="3662519" y="1949633"/>
                </a:lnTo>
                <a:lnTo>
                  <a:pt x="3662519" y="0"/>
                </a:lnTo>
                <a:close/>
              </a:path>
            </a:pathLst>
          </a:custGeom>
          <a:blipFill>
            <a:blip r:embed="rId6"/>
            <a:stretch>
              <a:fillRect r="-86742" b="-8198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5373022" y="4839346"/>
            <a:ext cx="2278966" cy="5671634"/>
          </a:xfrm>
          <a:custGeom>
            <a:avLst/>
            <a:gdLst/>
            <a:ahLst/>
            <a:cxnLst/>
            <a:rect l="l" t="t" r="r" b="b"/>
            <a:pathLst>
              <a:path w="2278966" h="5671634">
                <a:moveTo>
                  <a:pt x="0" y="0"/>
                </a:moveTo>
                <a:lnTo>
                  <a:pt x="2278965" y="0"/>
                </a:lnTo>
                <a:lnTo>
                  <a:pt x="2278965" y="5671634"/>
                </a:lnTo>
                <a:lnTo>
                  <a:pt x="0" y="567163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609600" y="747931"/>
            <a:ext cx="16154400" cy="9616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156"/>
              </a:lnSpc>
            </a:pPr>
            <a:r>
              <a:rPr lang="en-US" sz="7951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rPr>
              <a:t>Problem Statement: The Triple Crisis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428F580-6381-7307-DCA0-454B533B64B1}"/>
              </a:ext>
            </a:extLst>
          </p:cNvPr>
          <p:cNvSpPr txBox="1"/>
          <p:nvPr/>
        </p:nvSpPr>
        <p:spPr>
          <a:xfrm>
            <a:off x="415400" y="6428415"/>
            <a:ext cx="6188299" cy="2431435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6"/>
                </a:solidFill>
              </a:rPr>
              <a:t>The Fatal Gap</a:t>
            </a:r>
            <a:endParaRPr lang="en-US" sz="2400" dirty="0">
              <a:solidFill>
                <a:schemeClr val="accent6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Navigation apps optimize for speed.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City systems optimize for flow.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But nobody optimizes for sustainability.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Nobody empowers citizens.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Nobody rewards green choices.</a:t>
            </a:r>
          </a:p>
        </p:txBody>
      </p:sp>
      <p:graphicFrame>
        <p:nvGraphicFramePr>
          <p:cNvPr id="17" name="Diagram 16">
            <a:extLst>
              <a:ext uri="{FF2B5EF4-FFF2-40B4-BE49-F238E27FC236}">
                <a16:creationId xmlns:a16="http://schemas.microsoft.com/office/drawing/2014/main" id="{F2F92F05-6FD3-FA64-B2A7-70D359950F6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32956038"/>
              </p:ext>
            </p:extLst>
          </p:nvPr>
        </p:nvGraphicFramePr>
        <p:xfrm>
          <a:off x="1831259" y="2062843"/>
          <a:ext cx="7211219" cy="39421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CCEAFDB9-E9E2-DF64-2325-D922306EE072}"/>
              </a:ext>
            </a:extLst>
          </p:cNvPr>
          <p:cNvSpPr/>
          <p:nvPr/>
        </p:nvSpPr>
        <p:spPr>
          <a:xfrm>
            <a:off x="9394372" y="1933583"/>
            <a:ext cx="5769427" cy="2269319"/>
          </a:xfrm>
          <a:prstGeom prst="roundRect">
            <a:avLst/>
          </a:prstGeom>
          <a:solidFill>
            <a:schemeClr val="bg2">
              <a:alpha val="50000"/>
            </a:schemeClr>
          </a:solidFill>
          <a:ln w="38100" cap="flat" cmpd="sng" algn="ctr">
            <a:solidFill>
              <a:prstClr val="white">
                <a:hueOff val="0"/>
                <a:satOff val="0"/>
                <a:lumOff val="0"/>
                <a:alphaOff val="0"/>
              </a:prstClr>
            </a:solidFill>
            <a:prstDash val="solid"/>
          </a:ln>
          <a:effectLst/>
        </p:spPr>
        <p:txBody>
          <a:bodyPr spcFirstLastPara="0" vert="horz" wrap="square" lIns="121920" tIns="121920" rIns="121920" bIns="121920" numCol="1" spcCol="1270" anchor="ctr" anchorCtr="0">
            <a:noAutofit/>
          </a:bodyPr>
          <a:lstStyle/>
          <a:p>
            <a:r>
              <a:rPr lang="en-US" sz="3200" b="1" dirty="0">
                <a:solidFill>
                  <a:prstClr val="black"/>
                </a:solidFill>
                <a:latin typeface="Calibri"/>
              </a:rPr>
              <a:t>Economic Hemorrhage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prstClr val="black"/>
                </a:solidFill>
                <a:latin typeface="Calibri"/>
              </a:rPr>
              <a:t>₹1,500 crores </a:t>
            </a:r>
            <a:r>
              <a:rPr lang="en-US" dirty="0">
                <a:solidFill>
                  <a:prstClr val="black"/>
                </a:solidFill>
                <a:latin typeface="Calibri"/>
              </a:rPr>
              <a:t>evaporating</a:t>
            </a:r>
            <a:r>
              <a:rPr lang="en-US" b="1" dirty="0">
                <a:solidFill>
                  <a:prstClr val="black"/>
                </a:solidFill>
                <a:latin typeface="Calibri"/>
              </a:rPr>
              <a:t> daily in wasted fuel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/>
              </a:rPr>
              <a:t>2.5+ hours lost per commuter in Tier-1 cities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prstClr val="black"/>
                </a:solidFill>
                <a:latin typeface="Calibri"/>
              </a:rPr>
              <a:t>30% productivity drain</a:t>
            </a:r>
            <a:r>
              <a:rPr lang="en-US" dirty="0">
                <a:solidFill>
                  <a:prstClr val="black"/>
                </a:solidFill>
                <a:latin typeface="Calibri"/>
              </a:rPr>
              <a:t> = ₹4 lakh crores annual GDP loss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783D9C55-CDD5-84A4-B19A-5C6AECE20E7E}"/>
              </a:ext>
            </a:extLst>
          </p:cNvPr>
          <p:cNvSpPr/>
          <p:nvPr/>
        </p:nvSpPr>
        <p:spPr>
          <a:xfrm>
            <a:off x="9364801" y="4439590"/>
            <a:ext cx="5769426" cy="2299035"/>
          </a:xfrm>
          <a:prstGeom prst="roundRect">
            <a:avLst/>
          </a:prstGeom>
          <a:solidFill>
            <a:schemeClr val="bg2">
              <a:alpha val="50000"/>
            </a:schemeClr>
          </a:solidFill>
          <a:ln w="38100" cap="flat" cmpd="sng" algn="ctr">
            <a:solidFill>
              <a:prstClr val="white">
                <a:hueOff val="0"/>
                <a:satOff val="0"/>
                <a:lumOff val="0"/>
                <a:alphaOff val="0"/>
              </a:prstClr>
            </a:solidFill>
            <a:prstDash val="solid"/>
          </a:ln>
          <a:effectLst/>
        </p:spPr>
        <p:txBody>
          <a:bodyPr spcFirstLastPara="0" vert="horz" wrap="square" lIns="121920" tIns="121920" rIns="121920" bIns="121920" numCol="1" spcCol="1270" anchor="ctr" anchorCtr="0">
            <a:noAutofit/>
          </a:bodyPr>
          <a:lstStyle/>
          <a:p>
            <a:r>
              <a:rPr lang="en-US" sz="3200" b="1" dirty="0">
                <a:solidFill>
                  <a:prstClr val="black"/>
                </a:solidFill>
                <a:latin typeface="Calibri"/>
              </a:rPr>
              <a:t>Environmental Emergency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prstClr val="black"/>
                </a:solidFill>
                <a:latin typeface="Calibri"/>
              </a:rPr>
              <a:t>400M kg CO₂ daily from traffic congestion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prstClr val="black"/>
                </a:solidFill>
                <a:latin typeface="Calibri"/>
              </a:rPr>
              <a:t>45% of urban air pollution </a:t>
            </a:r>
            <a:r>
              <a:rPr lang="en-US" dirty="0">
                <a:solidFill>
                  <a:prstClr val="black"/>
                </a:solidFill>
                <a:latin typeface="Calibri"/>
              </a:rPr>
              <a:t>from vehicles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/>
              </a:rPr>
              <a:t>6 of world's 10 most polluted cities are in India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/>
              </a:rPr>
              <a:t>We're falling behind on India's 2030 climate commitments (45% emission reduction target)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01D4F229-F7B1-B0E9-4D46-DAFE6AD167BE}"/>
              </a:ext>
            </a:extLst>
          </p:cNvPr>
          <p:cNvSpPr/>
          <p:nvPr/>
        </p:nvSpPr>
        <p:spPr>
          <a:xfrm>
            <a:off x="9364801" y="7091863"/>
            <a:ext cx="5769425" cy="2402977"/>
          </a:xfrm>
          <a:prstGeom prst="roundRect">
            <a:avLst/>
          </a:prstGeom>
          <a:solidFill>
            <a:schemeClr val="bg2">
              <a:alpha val="50000"/>
            </a:schemeClr>
          </a:solidFill>
          <a:ln w="38100" cap="flat" cmpd="sng" algn="ctr">
            <a:solidFill>
              <a:prstClr val="white">
                <a:hueOff val="0"/>
                <a:satOff val="0"/>
                <a:lumOff val="0"/>
                <a:alphaOff val="0"/>
              </a:prstClr>
            </a:solidFill>
            <a:prstDash val="solid"/>
          </a:ln>
          <a:effectLst/>
        </p:spPr>
        <p:txBody>
          <a:bodyPr spcFirstLastPara="0" vert="horz" wrap="square" lIns="121920" tIns="121920" rIns="121920" bIns="121920" numCol="1" spcCol="1270" anchor="ctr" anchorCtr="0">
            <a:noAutofit/>
          </a:bodyPr>
          <a:lstStyle/>
          <a:p>
            <a:r>
              <a:rPr lang="en-US" sz="3200" b="1" dirty="0">
                <a:solidFill>
                  <a:prstClr val="black"/>
                </a:solidFill>
                <a:latin typeface="Calibri"/>
              </a:rPr>
              <a:t>Social Disconnect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prstClr val="black"/>
                </a:solidFill>
                <a:latin typeface="Calibri"/>
              </a:rPr>
              <a:t>600M smartphone users, yet zero participation in traffic solutions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/>
              </a:rPr>
              <a:t>Citizens are passive victims, not active contributors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prstClr val="black"/>
                </a:solidFill>
                <a:latin typeface="Calibri"/>
              </a:rPr>
              <a:t>No rewards for sustainable choices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/>
              </a:rPr>
              <a:t>Existing solutions: expensive infrastructure, slow deployment, limited coverage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Graphic spid="17" grpId="0">
        <p:bldAsOne/>
      </p:bldGraphic>
      <p:bldP spid="19" grpId="0" animBg="1"/>
      <p:bldP spid="20" grpId="0" animBg="1"/>
      <p:bldP spid="2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DA47C4-2B1F-7C0E-78CB-33AA417C82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6B1F03F1-D34F-99B0-9D4C-764A77536EFB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A3DDB4F8-D18E-C096-EBAC-F95BFFD78E7C}"/>
              </a:ext>
            </a:extLst>
          </p:cNvPr>
          <p:cNvSpPr/>
          <p:nvPr/>
        </p:nvSpPr>
        <p:spPr>
          <a:xfrm flipH="1">
            <a:off x="-81071" y="8350038"/>
            <a:ext cx="18450142" cy="5332360"/>
          </a:xfrm>
          <a:custGeom>
            <a:avLst/>
            <a:gdLst/>
            <a:ahLst/>
            <a:cxnLst/>
            <a:rect l="l" t="t" r="r" b="b"/>
            <a:pathLst>
              <a:path w="18450142" h="5332360">
                <a:moveTo>
                  <a:pt x="18450141" y="0"/>
                </a:moveTo>
                <a:lnTo>
                  <a:pt x="0" y="0"/>
                </a:lnTo>
                <a:lnTo>
                  <a:pt x="0" y="5332359"/>
                </a:lnTo>
                <a:lnTo>
                  <a:pt x="18450141" y="5332359"/>
                </a:lnTo>
                <a:lnTo>
                  <a:pt x="18450141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827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77AF4384-F676-7ABB-2D1D-D5623F2F7D80}"/>
              </a:ext>
            </a:extLst>
          </p:cNvPr>
          <p:cNvSpPr/>
          <p:nvPr/>
        </p:nvSpPr>
        <p:spPr>
          <a:xfrm>
            <a:off x="12046590" y="6964571"/>
            <a:ext cx="6241410" cy="3322429"/>
          </a:xfrm>
          <a:custGeom>
            <a:avLst/>
            <a:gdLst/>
            <a:ahLst/>
            <a:cxnLst/>
            <a:rect l="l" t="t" r="r" b="b"/>
            <a:pathLst>
              <a:path w="6241410" h="3322429">
                <a:moveTo>
                  <a:pt x="0" y="0"/>
                </a:moveTo>
                <a:lnTo>
                  <a:pt x="6241410" y="0"/>
                </a:lnTo>
                <a:lnTo>
                  <a:pt x="6241410" y="3322429"/>
                </a:lnTo>
                <a:lnTo>
                  <a:pt x="0" y="332242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r="-86742" b="-8198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0AAC7EB6-72B0-6C45-E05D-DDB70685AEE9}"/>
              </a:ext>
            </a:extLst>
          </p:cNvPr>
          <p:cNvSpPr/>
          <p:nvPr/>
        </p:nvSpPr>
        <p:spPr>
          <a:xfrm flipH="1">
            <a:off x="-81073" y="7910417"/>
            <a:ext cx="3205272" cy="2376583"/>
          </a:xfrm>
          <a:custGeom>
            <a:avLst/>
            <a:gdLst/>
            <a:ahLst/>
            <a:cxnLst/>
            <a:rect l="l" t="t" r="r" b="b"/>
            <a:pathLst>
              <a:path w="4552516" h="2423397">
                <a:moveTo>
                  <a:pt x="4552517" y="0"/>
                </a:moveTo>
                <a:lnTo>
                  <a:pt x="0" y="0"/>
                </a:lnTo>
                <a:lnTo>
                  <a:pt x="0" y="2423397"/>
                </a:lnTo>
                <a:lnTo>
                  <a:pt x="4552517" y="2423397"/>
                </a:lnTo>
                <a:lnTo>
                  <a:pt x="4552517" y="0"/>
                </a:lnTo>
                <a:close/>
              </a:path>
            </a:pathLst>
          </a:custGeom>
          <a:blipFill>
            <a:blip r:embed="rId5"/>
            <a:stretch>
              <a:fillRect r="-86742" b="-8198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FFD4837D-B5DC-E0E9-7E8D-20FE7873DB4E}"/>
              </a:ext>
            </a:extLst>
          </p:cNvPr>
          <p:cNvSpPr/>
          <p:nvPr/>
        </p:nvSpPr>
        <p:spPr>
          <a:xfrm flipH="1">
            <a:off x="12994801" y="720160"/>
            <a:ext cx="3615144" cy="10219489"/>
          </a:xfrm>
          <a:custGeom>
            <a:avLst/>
            <a:gdLst/>
            <a:ahLst/>
            <a:cxnLst/>
            <a:rect l="l" t="t" r="r" b="b"/>
            <a:pathLst>
              <a:path w="3615144" h="10219489">
                <a:moveTo>
                  <a:pt x="3615144" y="0"/>
                </a:moveTo>
                <a:lnTo>
                  <a:pt x="0" y="0"/>
                </a:lnTo>
                <a:lnTo>
                  <a:pt x="0" y="10219489"/>
                </a:lnTo>
                <a:lnTo>
                  <a:pt x="3615144" y="10219489"/>
                </a:lnTo>
                <a:lnTo>
                  <a:pt x="3615144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219DAB60-2DEB-13E6-6A66-74C4F4C24307}"/>
              </a:ext>
            </a:extLst>
          </p:cNvPr>
          <p:cNvSpPr/>
          <p:nvPr/>
        </p:nvSpPr>
        <p:spPr>
          <a:xfrm>
            <a:off x="11098379" y="-1031924"/>
            <a:ext cx="5511566" cy="5518464"/>
          </a:xfrm>
          <a:custGeom>
            <a:avLst/>
            <a:gdLst/>
            <a:ahLst/>
            <a:cxnLst/>
            <a:rect l="l" t="t" r="r" b="b"/>
            <a:pathLst>
              <a:path w="5511566" h="5518464">
                <a:moveTo>
                  <a:pt x="0" y="0"/>
                </a:moveTo>
                <a:lnTo>
                  <a:pt x="5511566" y="0"/>
                </a:lnTo>
                <a:lnTo>
                  <a:pt x="5511566" y="5518464"/>
                </a:lnTo>
                <a:lnTo>
                  <a:pt x="0" y="551846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083AF5EE-27A9-3FD9-0D3B-A19A777B7013}"/>
              </a:ext>
            </a:extLst>
          </p:cNvPr>
          <p:cNvSpPr/>
          <p:nvPr/>
        </p:nvSpPr>
        <p:spPr>
          <a:xfrm>
            <a:off x="1066800" y="357957"/>
            <a:ext cx="11595877" cy="11652564"/>
          </a:xfrm>
          <a:custGeom>
            <a:avLst/>
            <a:gdLst/>
            <a:ahLst/>
            <a:cxnLst/>
            <a:rect l="l" t="t" r="r" b="b"/>
            <a:pathLst>
              <a:path w="11493860" h="11654104">
                <a:moveTo>
                  <a:pt x="0" y="0"/>
                </a:moveTo>
                <a:lnTo>
                  <a:pt x="11493860" y="0"/>
                </a:lnTo>
                <a:lnTo>
                  <a:pt x="11493860" y="11654105"/>
                </a:lnTo>
                <a:lnTo>
                  <a:pt x="0" y="1165410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7B986303-2195-9600-7743-F4042EFA35D2}"/>
              </a:ext>
            </a:extLst>
          </p:cNvPr>
          <p:cNvSpPr/>
          <p:nvPr/>
        </p:nvSpPr>
        <p:spPr>
          <a:xfrm>
            <a:off x="1459035" y="1099316"/>
            <a:ext cx="1885313" cy="1770962"/>
          </a:xfrm>
          <a:custGeom>
            <a:avLst/>
            <a:gdLst/>
            <a:ahLst/>
            <a:cxnLst/>
            <a:rect l="l" t="t" r="r" b="b"/>
            <a:pathLst>
              <a:path w="2714360" h="2714360">
                <a:moveTo>
                  <a:pt x="0" y="0"/>
                </a:moveTo>
                <a:lnTo>
                  <a:pt x="2714360" y="0"/>
                </a:lnTo>
                <a:lnTo>
                  <a:pt x="2714360" y="2714360"/>
                </a:lnTo>
                <a:lnTo>
                  <a:pt x="0" y="271436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DD9A97CF-6EF7-168C-2DCC-27FB7118A782}"/>
              </a:ext>
            </a:extLst>
          </p:cNvPr>
          <p:cNvSpPr txBox="1"/>
          <p:nvPr/>
        </p:nvSpPr>
        <p:spPr>
          <a:xfrm>
            <a:off x="3718375" y="1313102"/>
            <a:ext cx="8305800" cy="13111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027"/>
              </a:lnSpc>
            </a:pPr>
            <a:r>
              <a:rPr lang="en-US" sz="5586" b="1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Major AI Traffic Implementations in India</a:t>
            </a:r>
          </a:p>
        </p:txBody>
      </p:sp>
      <p:sp>
        <p:nvSpPr>
          <p:cNvPr id="13" name="TextBox 10">
            <a:extLst>
              <a:ext uri="{FF2B5EF4-FFF2-40B4-BE49-F238E27FC236}">
                <a16:creationId xmlns:a16="http://schemas.microsoft.com/office/drawing/2014/main" id="{8CB47218-38A4-1DD5-EA1D-AC3E2CC6D6C0}"/>
              </a:ext>
            </a:extLst>
          </p:cNvPr>
          <p:cNvSpPr txBox="1"/>
          <p:nvPr/>
        </p:nvSpPr>
        <p:spPr>
          <a:xfrm>
            <a:off x="2401691" y="3322429"/>
            <a:ext cx="10401210" cy="19877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just">
              <a:lnSpc>
                <a:spcPts val="3123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Bengaluru Adaptive Traffic Control System (BATCS)</a:t>
            </a:r>
          </a:p>
          <a:p>
            <a:pPr marL="342900" indent="-342900" algn="just">
              <a:lnSpc>
                <a:spcPts val="3123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Pune</a:t>
            </a:r>
            <a:r>
              <a:rPr lang="en-US" sz="2800" dirty="0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 Expressway Intelligent Traffic Management System (ITMS)</a:t>
            </a:r>
          </a:p>
          <a:p>
            <a:pPr marL="342900" indent="-342900" algn="just">
              <a:lnSpc>
                <a:spcPts val="3123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Chandigarh</a:t>
            </a:r>
            <a:r>
              <a:rPr lang="en-US" sz="2800" dirty="0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 Integrated Traffic Management System (ITMS)</a:t>
            </a:r>
          </a:p>
          <a:p>
            <a:pPr marL="342900" indent="-342900" algn="just">
              <a:lnSpc>
                <a:spcPts val="3123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Delhi NCR </a:t>
            </a:r>
            <a:r>
              <a:rPr lang="en-US" sz="2800" dirty="0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- AI-based Predictive Analytics for Traffic Surges</a:t>
            </a:r>
          </a:p>
          <a:p>
            <a:pPr marL="342900" indent="-342900" algn="just">
              <a:lnSpc>
                <a:spcPts val="3123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Mumbai</a:t>
            </a:r>
            <a:r>
              <a:rPr lang="en-US" sz="2800" dirty="0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 - AI Adaptive Traffic Signals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28505390-BE73-0ABF-59C7-DEEC59F1CB85}"/>
              </a:ext>
            </a:extLst>
          </p:cNvPr>
          <p:cNvSpPr txBox="1"/>
          <p:nvPr/>
        </p:nvSpPr>
        <p:spPr>
          <a:xfrm>
            <a:off x="2401691" y="5776375"/>
            <a:ext cx="9215807" cy="4163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123"/>
              </a:lnSpc>
            </a:pPr>
            <a:r>
              <a:rPr lang="en-US" sz="3600" b="1" dirty="0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Customer Centric </a:t>
            </a:r>
            <a:r>
              <a:rPr lang="en-US" sz="3600" b="1" dirty="0">
                <a:solidFill>
                  <a:schemeClr val="dk1"/>
                </a:solidFill>
              </a:rPr>
              <a:t>❌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1377107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flipH="1">
            <a:off x="-81071" y="8350038"/>
            <a:ext cx="18450142" cy="5332360"/>
          </a:xfrm>
          <a:custGeom>
            <a:avLst/>
            <a:gdLst/>
            <a:ahLst/>
            <a:cxnLst/>
            <a:rect l="l" t="t" r="r" b="b"/>
            <a:pathLst>
              <a:path w="18450142" h="5332360">
                <a:moveTo>
                  <a:pt x="18450141" y="0"/>
                </a:moveTo>
                <a:lnTo>
                  <a:pt x="0" y="0"/>
                </a:lnTo>
                <a:lnTo>
                  <a:pt x="0" y="5332359"/>
                </a:lnTo>
                <a:lnTo>
                  <a:pt x="18450141" y="5332359"/>
                </a:lnTo>
                <a:lnTo>
                  <a:pt x="18450141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827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2046590" y="6964571"/>
            <a:ext cx="6241410" cy="3322429"/>
          </a:xfrm>
          <a:custGeom>
            <a:avLst/>
            <a:gdLst/>
            <a:ahLst/>
            <a:cxnLst/>
            <a:rect l="l" t="t" r="r" b="b"/>
            <a:pathLst>
              <a:path w="6241410" h="3322429">
                <a:moveTo>
                  <a:pt x="0" y="0"/>
                </a:moveTo>
                <a:lnTo>
                  <a:pt x="6241410" y="0"/>
                </a:lnTo>
                <a:lnTo>
                  <a:pt x="6241410" y="3322429"/>
                </a:lnTo>
                <a:lnTo>
                  <a:pt x="0" y="332242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r="-86742" b="-8198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flipH="1">
            <a:off x="-1596928" y="7863603"/>
            <a:ext cx="4552516" cy="2423397"/>
          </a:xfrm>
          <a:custGeom>
            <a:avLst/>
            <a:gdLst/>
            <a:ahLst/>
            <a:cxnLst/>
            <a:rect l="l" t="t" r="r" b="b"/>
            <a:pathLst>
              <a:path w="4552516" h="2423397">
                <a:moveTo>
                  <a:pt x="4552517" y="0"/>
                </a:moveTo>
                <a:lnTo>
                  <a:pt x="0" y="0"/>
                </a:lnTo>
                <a:lnTo>
                  <a:pt x="0" y="2423397"/>
                </a:lnTo>
                <a:lnTo>
                  <a:pt x="4552517" y="2423397"/>
                </a:lnTo>
                <a:lnTo>
                  <a:pt x="4552517" y="0"/>
                </a:lnTo>
                <a:close/>
              </a:path>
            </a:pathLst>
          </a:custGeom>
          <a:blipFill>
            <a:blip r:embed="rId5"/>
            <a:stretch>
              <a:fillRect r="-86742" b="-8198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flipH="1">
            <a:off x="12994801" y="720160"/>
            <a:ext cx="3615144" cy="10219489"/>
          </a:xfrm>
          <a:custGeom>
            <a:avLst/>
            <a:gdLst/>
            <a:ahLst/>
            <a:cxnLst/>
            <a:rect l="l" t="t" r="r" b="b"/>
            <a:pathLst>
              <a:path w="3615144" h="10219489">
                <a:moveTo>
                  <a:pt x="3615144" y="0"/>
                </a:moveTo>
                <a:lnTo>
                  <a:pt x="0" y="0"/>
                </a:lnTo>
                <a:lnTo>
                  <a:pt x="0" y="10219489"/>
                </a:lnTo>
                <a:lnTo>
                  <a:pt x="3615144" y="10219489"/>
                </a:lnTo>
                <a:lnTo>
                  <a:pt x="3615144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1098379" y="-1031924"/>
            <a:ext cx="5511566" cy="5518464"/>
          </a:xfrm>
          <a:custGeom>
            <a:avLst/>
            <a:gdLst/>
            <a:ahLst/>
            <a:cxnLst/>
            <a:rect l="l" t="t" r="r" b="b"/>
            <a:pathLst>
              <a:path w="5511566" h="5518464">
                <a:moveTo>
                  <a:pt x="0" y="0"/>
                </a:moveTo>
                <a:lnTo>
                  <a:pt x="5511566" y="0"/>
                </a:lnTo>
                <a:lnTo>
                  <a:pt x="5511566" y="5518464"/>
                </a:lnTo>
                <a:lnTo>
                  <a:pt x="0" y="551846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026836" y="0"/>
            <a:ext cx="11493860" cy="11652564"/>
          </a:xfrm>
          <a:custGeom>
            <a:avLst/>
            <a:gdLst/>
            <a:ahLst/>
            <a:cxnLst/>
            <a:rect l="l" t="t" r="r" b="b"/>
            <a:pathLst>
              <a:path w="11493860" h="11654104">
                <a:moveTo>
                  <a:pt x="0" y="0"/>
                </a:moveTo>
                <a:lnTo>
                  <a:pt x="11493860" y="0"/>
                </a:lnTo>
                <a:lnTo>
                  <a:pt x="11493860" y="11654105"/>
                </a:lnTo>
                <a:lnTo>
                  <a:pt x="0" y="1165410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459035" y="1099316"/>
            <a:ext cx="1885313" cy="1770962"/>
          </a:xfrm>
          <a:custGeom>
            <a:avLst/>
            <a:gdLst/>
            <a:ahLst/>
            <a:cxnLst/>
            <a:rect l="l" t="t" r="r" b="b"/>
            <a:pathLst>
              <a:path w="2714360" h="2714360">
                <a:moveTo>
                  <a:pt x="0" y="0"/>
                </a:moveTo>
                <a:lnTo>
                  <a:pt x="2714360" y="0"/>
                </a:lnTo>
                <a:lnTo>
                  <a:pt x="2714360" y="2714360"/>
                </a:lnTo>
                <a:lnTo>
                  <a:pt x="0" y="271436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3581401" y="2185127"/>
            <a:ext cx="8305800" cy="11926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123"/>
              </a:lnSpc>
            </a:pPr>
            <a:r>
              <a:rPr lang="en-US" sz="2400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We envision Indian cities where every commuter is a sustainability champion - where your daily drive doesn't just get you to work, it helps build a greener India.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555770" y="1028700"/>
            <a:ext cx="7659123" cy="6699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027"/>
              </a:lnSpc>
            </a:pPr>
            <a:r>
              <a:rPr lang="en-US" sz="5586" b="1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OUR VISION</a:t>
            </a:r>
          </a:p>
        </p:txBody>
      </p:sp>
      <p:sp>
        <p:nvSpPr>
          <p:cNvPr id="12" name="TextBox 10">
            <a:extLst>
              <a:ext uri="{FF2B5EF4-FFF2-40B4-BE49-F238E27FC236}">
                <a16:creationId xmlns:a16="http://schemas.microsoft.com/office/drawing/2014/main" id="{D207C804-3707-5974-6088-0462EF0A4CBF}"/>
              </a:ext>
            </a:extLst>
          </p:cNvPr>
          <p:cNvSpPr txBox="1"/>
          <p:nvPr/>
        </p:nvSpPr>
        <p:spPr>
          <a:xfrm>
            <a:off x="3606934" y="1628109"/>
            <a:ext cx="8082064" cy="3793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23"/>
              </a:lnSpc>
            </a:pPr>
            <a:r>
              <a:rPr lang="en-US" sz="2000" b="1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Citizen-Powered Green Mobility</a:t>
            </a:r>
          </a:p>
        </p:txBody>
      </p:sp>
      <p:sp>
        <p:nvSpPr>
          <p:cNvPr id="13" name="TextBox 10">
            <a:extLst>
              <a:ext uri="{FF2B5EF4-FFF2-40B4-BE49-F238E27FC236}">
                <a16:creationId xmlns:a16="http://schemas.microsoft.com/office/drawing/2014/main" id="{6D78F654-CEAD-64BA-A9B8-CA6FD6D01857}"/>
              </a:ext>
            </a:extLst>
          </p:cNvPr>
          <p:cNvSpPr txBox="1"/>
          <p:nvPr/>
        </p:nvSpPr>
        <p:spPr>
          <a:xfrm>
            <a:off x="1645380" y="3467745"/>
            <a:ext cx="10401210" cy="19539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123"/>
              </a:lnSpc>
            </a:pPr>
            <a:r>
              <a:rPr lang="en-US" sz="2000" b="1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The Pragati Dhara Way</a:t>
            </a:r>
          </a:p>
          <a:p>
            <a:pPr marL="342900" indent="-342900" algn="just">
              <a:lnSpc>
                <a:spcPts val="3123"/>
              </a:lnSpc>
              <a:buFont typeface="Arial" panose="020B0604020202020204" pitchFamily="34" charset="0"/>
              <a:buChar char="•"/>
            </a:pPr>
            <a:r>
              <a:rPr lang="en-US" sz="2000" b="1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Crowd-Powered Green Intelligence</a:t>
            </a:r>
            <a:r>
              <a:rPr lang="en-US" sz="2000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 : Citizens contribute data, not just consume routes</a:t>
            </a:r>
          </a:p>
          <a:p>
            <a:pPr marL="342900" indent="-342900" algn="just">
              <a:lnSpc>
                <a:spcPts val="3123"/>
              </a:lnSpc>
              <a:buFont typeface="Arial" panose="020B0604020202020204" pitchFamily="34" charset="0"/>
              <a:buChar char="•"/>
            </a:pPr>
            <a:r>
              <a:rPr lang="en-US" sz="2000" b="1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Sustainable AI </a:t>
            </a:r>
            <a:r>
              <a:rPr lang="en-US" sz="2000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: Energy-efficient algorithms that save carbon, not consume it  </a:t>
            </a:r>
          </a:p>
          <a:p>
            <a:pPr marL="342900" indent="-342900" algn="just">
              <a:lnSpc>
                <a:spcPts val="3123"/>
              </a:lnSpc>
              <a:buFont typeface="Arial" panose="020B0604020202020204" pitchFamily="34" charset="0"/>
              <a:buChar char="•"/>
            </a:pPr>
            <a:r>
              <a:rPr lang="en-US" sz="2000" b="1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Rewards That Matter</a:t>
            </a:r>
            <a:r>
              <a:rPr lang="en-US" sz="2000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 : Tangible benefits for eco-friendly choices</a:t>
            </a:r>
          </a:p>
          <a:p>
            <a:pPr marL="342900" indent="-342900" algn="just">
              <a:lnSpc>
                <a:spcPts val="3123"/>
              </a:lnSpc>
              <a:buFont typeface="Arial" panose="020B0604020202020204" pitchFamily="34" charset="0"/>
              <a:buChar char="•"/>
            </a:pPr>
            <a:r>
              <a:rPr lang="en-US" sz="2000" b="1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Truly Indian</a:t>
            </a:r>
            <a:r>
              <a:rPr lang="en-US" sz="2000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 : Vernacular AI for every Indian, not just English speakers</a:t>
            </a:r>
          </a:p>
        </p:txBody>
      </p:sp>
      <p:sp>
        <p:nvSpPr>
          <p:cNvPr id="14" name="TextBox 10">
            <a:extLst>
              <a:ext uri="{FF2B5EF4-FFF2-40B4-BE49-F238E27FC236}">
                <a16:creationId xmlns:a16="http://schemas.microsoft.com/office/drawing/2014/main" id="{DA63AAEB-3485-D9D5-406A-03F47B252815}"/>
              </a:ext>
            </a:extLst>
          </p:cNvPr>
          <p:cNvSpPr txBox="1"/>
          <p:nvPr/>
        </p:nvSpPr>
        <p:spPr>
          <a:xfrm>
            <a:off x="1645380" y="5676900"/>
            <a:ext cx="10401210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b="1"/>
              <a:t>"Pragati Dhara means 'Progressive Flow’ </a:t>
            </a:r>
          </a:p>
          <a:p>
            <a:pPr algn="ctr"/>
            <a:r>
              <a:rPr lang="en-US" b="1"/>
              <a:t>Transforming traffic from a problem citizens endure into a solution citizens create."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8888" b="-3888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582878" y="6221883"/>
            <a:ext cx="18450142" cy="5332360"/>
          </a:xfrm>
          <a:custGeom>
            <a:avLst/>
            <a:gdLst/>
            <a:ahLst/>
            <a:cxnLst/>
            <a:rect l="l" t="t" r="r" b="b"/>
            <a:pathLst>
              <a:path w="18450142" h="5332360">
                <a:moveTo>
                  <a:pt x="0" y="0"/>
                </a:moveTo>
                <a:lnTo>
                  <a:pt x="18450142" y="0"/>
                </a:lnTo>
                <a:lnTo>
                  <a:pt x="18450142" y="5332359"/>
                </a:lnTo>
                <a:lnTo>
                  <a:pt x="0" y="53323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827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4802373" y="8431530"/>
            <a:ext cx="3485627" cy="1855470"/>
          </a:xfrm>
          <a:custGeom>
            <a:avLst/>
            <a:gdLst/>
            <a:ahLst/>
            <a:cxnLst/>
            <a:rect l="l" t="t" r="r" b="b"/>
            <a:pathLst>
              <a:path w="3485627" h="1855470">
                <a:moveTo>
                  <a:pt x="0" y="0"/>
                </a:moveTo>
                <a:lnTo>
                  <a:pt x="3485627" y="0"/>
                </a:lnTo>
                <a:lnTo>
                  <a:pt x="3485627" y="1855470"/>
                </a:lnTo>
                <a:lnTo>
                  <a:pt x="0" y="185547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r="-86742" b="-8198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flipH="1">
            <a:off x="-224393" y="6596923"/>
            <a:ext cx="8065331" cy="4293340"/>
          </a:xfrm>
          <a:custGeom>
            <a:avLst/>
            <a:gdLst/>
            <a:ahLst/>
            <a:cxnLst/>
            <a:rect l="l" t="t" r="r" b="b"/>
            <a:pathLst>
              <a:path w="8065331" h="4293340">
                <a:moveTo>
                  <a:pt x="8065331" y="0"/>
                </a:moveTo>
                <a:lnTo>
                  <a:pt x="0" y="0"/>
                </a:lnTo>
                <a:lnTo>
                  <a:pt x="0" y="4293340"/>
                </a:lnTo>
                <a:lnTo>
                  <a:pt x="8065331" y="4293340"/>
                </a:lnTo>
                <a:lnTo>
                  <a:pt x="8065331" y="0"/>
                </a:lnTo>
                <a:close/>
              </a:path>
            </a:pathLst>
          </a:custGeom>
          <a:blipFill>
            <a:blip r:embed="rId6"/>
            <a:stretch>
              <a:fillRect r="-86742" b="-8198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779344" y="945341"/>
            <a:ext cx="3518016" cy="9944922"/>
          </a:xfrm>
          <a:custGeom>
            <a:avLst/>
            <a:gdLst/>
            <a:ahLst/>
            <a:cxnLst/>
            <a:rect l="l" t="t" r="r" b="b"/>
            <a:pathLst>
              <a:path w="3518016" h="9944922">
                <a:moveTo>
                  <a:pt x="0" y="0"/>
                </a:moveTo>
                <a:lnTo>
                  <a:pt x="3518016" y="0"/>
                </a:lnTo>
                <a:lnTo>
                  <a:pt x="3518016" y="9944922"/>
                </a:lnTo>
                <a:lnTo>
                  <a:pt x="0" y="994492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2092322" y="-689410"/>
            <a:ext cx="5511566" cy="5518464"/>
          </a:xfrm>
          <a:custGeom>
            <a:avLst/>
            <a:gdLst/>
            <a:ahLst/>
            <a:cxnLst/>
            <a:rect l="l" t="t" r="r" b="b"/>
            <a:pathLst>
              <a:path w="5511566" h="5518464">
                <a:moveTo>
                  <a:pt x="0" y="0"/>
                </a:moveTo>
                <a:lnTo>
                  <a:pt x="5511566" y="0"/>
                </a:lnTo>
                <a:lnTo>
                  <a:pt x="5511566" y="5518464"/>
                </a:lnTo>
                <a:lnTo>
                  <a:pt x="0" y="551846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3808273" y="2294214"/>
            <a:ext cx="11493860" cy="11654104"/>
          </a:xfrm>
          <a:custGeom>
            <a:avLst/>
            <a:gdLst/>
            <a:ahLst/>
            <a:cxnLst/>
            <a:rect l="l" t="t" r="r" b="b"/>
            <a:pathLst>
              <a:path w="11493860" h="11654104">
                <a:moveTo>
                  <a:pt x="0" y="0"/>
                </a:moveTo>
                <a:lnTo>
                  <a:pt x="11493860" y="0"/>
                </a:lnTo>
                <a:lnTo>
                  <a:pt x="11493860" y="11654104"/>
                </a:lnTo>
                <a:lnTo>
                  <a:pt x="0" y="1165410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3852862" y="2294214"/>
            <a:ext cx="2692325" cy="2382707"/>
          </a:xfrm>
          <a:custGeom>
            <a:avLst/>
            <a:gdLst/>
            <a:ahLst/>
            <a:cxnLst/>
            <a:rect l="l" t="t" r="r" b="b"/>
            <a:pathLst>
              <a:path w="2692325" h="2382707">
                <a:moveTo>
                  <a:pt x="0" y="0"/>
                </a:moveTo>
                <a:lnTo>
                  <a:pt x="2692325" y="0"/>
                </a:lnTo>
                <a:lnTo>
                  <a:pt x="2692325" y="2382708"/>
                </a:lnTo>
                <a:lnTo>
                  <a:pt x="0" y="238270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8611486" y="4353131"/>
            <a:ext cx="4857319" cy="412420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2800" dirty="0"/>
              <a:t>Think of it as </a:t>
            </a:r>
          </a:p>
          <a:p>
            <a:pPr algn="ctr"/>
            <a:endParaRPr lang="en-US" sz="1200" dirty="0"/>
          </a:p>
          <a:p>
            <a:pPr algn="ctr"/>
            <a:r>
              <a:rPr lang="en-US" sz="28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Google Maps</a:t>
            </a:r>
          </a:p>
          <a:p>
            <a:pPr algn="ctr"/>
            <a:r>
              <a:rPr lang="en-US" sz="28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+</a:t>
            </a:r>
          </a:p>
          <a:p>
            <a:pPr algn="ctr"/>
            <a:r>
              <a:rPr lang="en-US" sz="28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Sustainability Optimizations</a:t>
            </a:r>
          </a:p>
          <a:p>
            <a:pPr algn="ctr"/>
            <a:r>
              <a:rPr lang="en-US" sz="28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+</a:t>
            </a:r>
          </a:p>
          <a:p>
            <a:pPr algn="ctr"/>
            <a:r>
              <a:rPr lang="en-US" sz="28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Rewards &amp; Awareness</a:t>
            </a:r>
          </a:p>
          <a:p>
            <a:pPr algn="ctr"/>
            <a:r>
              <a:rPr lang="en-US" sz="28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+</a:t>
            </a:r>
          </a:p>
          <a:p>
            <a:pPr algn="ctr"/>
            <a:r>
              <a:rPr lang="en-US" sz="28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Citizen Empowerment</a:t>
            </a:r>
          </a:p>
          <a:p>
            <a:pPr algn="ctr"/>
            <a:endParaRPr lang="en-US" sz="1200" b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en-US" sz="2000" dirty="0"/>
              <a:t>(all optimized for Indian cities)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460800" y="3485567"/>
            <a:ext cx="9392062" cy="7209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358"/>
              </a:lnSpc>
            </a:pPr>
            <a:r>
              <a:rPr lang="en-US" sz="5953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What exactly is Pragati Dhara?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993A5F-9EFA-266A-E978-2DAE30FF2017}"/>
              </a:ext>
            </a:extLst>
          </p:cNvPr>
          <p:cNvSpPr txBox="1"/>
          <p:nvPr/>
        </p:nvSpPr>
        <p:spPr>
          <a:xfrm>
            <a:off x="609600" y="747931"/>
            <a:ext cx="16154400" cy="9616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156"/>
              </a:lnSpc>
            </a:pPr>
            <a:r>
              <a:rPr lang="en-US" sz="7951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rPr>
              <a:t>Our solution : Pragati Dhara platform</a:t>
            </a:r>
          </a:p>
        </p:txBody>
      </p:sp>
      <p:sp>
        <p:nvSpPr>
          <p:cNvPr id="13" name="TextBox 11">
            <a:extLst>
              <a:ext uri="{FF2B5EF4-FFF2-40B4-BE49-F238E27FC236}">
                <a16:creationId xmlns:a16="http://schemas.microsoft.com/office/drawing/2014/main" id="{47C2FD68-E334-5759-D683-D3E598521032}"/>
              </a:ext>
            </a:extLst>
          </p:cNvPr>
          <p:cNvSpPr txBox="1"/>
          <p:nvPr/>
        </p:nvSpPr>
        <p:spPr>
          <a:xfrm>
            <a:off x="4764661" y="5518464"/>
            <a:ext cx="3143088" cy="13472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358"/>
              </a:lnSpc>
            </a:pPr>
            <a:r>
              <a:rPr lang="en-US" sz="4000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Simple </a:t>
            </a:r>
          </a:p>
          <a:p>
            <a:pPr algn="ctr">
              <a:lnSpc>
                <a:spcPts val="5358"/>
              </a:lnSpc>
            </a:pPr>
            <a:r>
              <a:rPr lang="en-US" sz="4000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Version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65CADB-4EBE-E1E7-4564-EFD58BF329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28854ED9-E989-147D-ADE2-522F9A4316FA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8888" b="-3888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713377EF-7472-E316-1704-B7F1CEED2EF1}"/>
              </a:ext>
            </a:extLst>
          </p:cNvPr>
          <p:cNvSpPr/>
          <p:nvPr/>
        </p:nvSpPr>
        <p:spPr>
          <a:xfrm>
            <a:off x="-582878" y="6221883"/>
            <a:ext cx="18450142" cy="5332360"/>
          </a:xfrm>
          <a:custGeom>
            <a:avLst/>
            <a:gdLst/>
            <a:ahLst/>
            <a:cxnLst/>
            <a:rect l="l" t="t" r="r" b="b"/>
            <a:pathLst>
              <a:path w="18450142" h="5332360">
                <a:moveTo>
                  <a:pt x="0" y="0"/>
                </a:moveTo>
                <a:lnTo>
                  <a:pt x="18450142" y="0"/>
                </a:lnTo>
                <a:lnTo>
                  <a:pt x="18450142" y="5332359"/>
                </a:lnTo>
                <a:lnTo>
                  <a:pt x="0" y="53323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827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9D442132-3748-1CC5-F2A4-E07C1BC4EC81}"/>
              </a:ext>
            </a:extLst>
          </p:cNvPr>
          <p:cNvSpPr/>
          <p:nvPr/>
        </p:nvSpPr>
        <p:spPr>
          <a:xfrm>
            <a:off x="14802373" y="8431530"/>
            <a:ext cx="3485627" cy="1855470"/>
          </a:xfrm>
          <a:custGeom>
            <a:avLst/>
            <a:gdLst/>
            <a:ahLst/>
            <a:cxnLst/>
            <a:rect l="l" t="t" r="r" b="b"/>
            <a:pathLst>
              <a:path w="3485627" h="1855470">
                <a:moveTo>
                  <a:pt x="0" y="0"/>
                </a:moveTo>
                <a:lnTo>
                  <a:pt x="3485627" y="0"/>
                </a:lnTo>
                <a:lnTo>
                  <a:pt x="3485627" y="1855470"/>
                </a:lnTo>
                <a:lnTo>
                  <a:pt x="0" y="185547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r="-86742" b="-8198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535F278E-BB08-88B5-A040-5924348073C5}"/>
              </a:ext>
            </a:extLst>
          </p:cNvPr>
          <p:cNvSpPr/>
          <p:nvPr/>
        </p:nvSpPr>
        <p:spPr>
          <a:xfrm flipH="1">
            <a:off x="-224393" y="6596923"/>
            <a:ext cx="8065331" cy="4293340"/>
          </a:xfrm>
          <a:custGeom>
            <a:avLst/>
            <a:gdLst/>
            <a:ahLst/>
            <a:cxnLst/>
            <a:rect l="l" t="t" r="r" b="b"/>
            <a:pathLst>
              <a:path w="8065331" h="4293340">
                <a:moveTo>
                  <a:pt x="8065331" y="0"/>
                </a:moveTo>
                <a:lnTo>
                  <a:pt x="0" y="0"/>
                </a:lnTo>
                <a:lnTo>
                  <a:pt x="0" y="4293340"/>
                </a:lnTo>
                <a:lnTo>
                  <a:pt x="8065331" y="4293340"/>
                </a:lnTo>
                <a:lnTo>
                  <a:pt x="8065331" y="0"/>
                </a:lnTo>
                <a:close/>
              </a:path>
            </a:pathLst>
          </a:custGeom>
          <a:blipFill>
            <a:blip r:embed="rId6"/>
            <a:stretch>
              <a:fillRect r="-86742" b="-8198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5403D113-045D-4E87-CC48-FA5FE915A15D}"/>
              </a:ext>
            </a:extLst>
          </p:cNvPr>
          <p:cNvSpPr/>
          <p:nvPr/>
        </p:nvSpPr>
        <p:spPr>
          <a:xfrm>
            <a:off x="1779344" y="945341"/>
            <a:ext cx="3518016" cy="9944922"/>
          </a:xfrm>
          <a:custGeom>
            <a:avLst/>
            <a:gdLst/>
            <a:ahLst/>
            <a:cxnLst/>
            <a:rect l="l" t="t" r="r" b="b"/>
            <a:pathLst>
              <a:path w="3518016" h="9944922">
                <a:moveTo>
                  <a:pt x="0" y="0"/>
                </a:moveTo>
                <a:lnTo>
                  <a:pt x="3518016" y="0"/>
                </a:lnTo>
                <a:lnTo>
                  <a:pt x="3518016" y="9944922"/>
                </a:lnTo>
                <a:lnTo>
                  <a:pt x="0" y="994492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BC9B9F86-1431-9D19-4327-71833CFDB221}"/>
              </a:ext>
            </a:extLst>
          </p:cNvPr>
          <p:cNvSpPr/>
          <p:nvPr/>
        </p:nvSpPr>
        <p:spPr>
          <a:xfrm>
            <a:off x="2092322" y="-689410"/>
            <a:ext cx="5511566" cy="5518464"/>
          </a:xfrm>
          <a:custGeom>
            <a:avLst/>
            <a:gdLst/>
            <a:ahLst/>
            <a:cxnLst/>
            <a:rect l="l" t="t" r="r" b="b"/>
            <a:pathLst>
              <a:path w="5511566" h="5518464">
                <a:moveTo>
                  <a:pt x="0" y="0"/>
                </a:moveTo>
                <a:lnTo>
                  <a:pt x="5511566" y="0"/>
                </a:lnTo>
                <a:lnTo>
                  <a:pt x="5511566" y="5518464"/>
                </a:lnTo>
                <a:lnTo>
                  <a:pt x="0" y="551846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6DCF9110-3E0F-82A0-BCA6-838B8318702B}"/>
              </a:ext>
            </a:extLst>
          </p:cNvPr>
          <p:cNvSpPr/>
          <p:nvPr/>
        </p:nvSpPr>
        <p:spPr>
          <a:xfrm>
            <a:off x="3808273" y="2294214"/>
            <a:ext cx="11493860" cy="11654104"/>
          </a:xfrm>
          <a:custGeom>
            <a:avLst/>
            <a:gdLst/>
            <a:ahLst/>
            <a:cxnLst/>
            <a:rect l="l" t="t" r="r" b="b"/>
            <a:pathLst>
              <a:path w="11493860" h="11654104">
                <a:moveTo>
                  <a:pt x="0" y="0"/>
                </a:moveTo>
                <a:lnTo>
                  <a:pt x="11493860" y="0"/>
                </a:lnTo>
                <a:lnTo>
                  <a:pt x="11493860" y="11654104"/>
                </a:lnTo>
                <a:lnTo>
                  <a:pt x="0" y="1165410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4AE66010-CE8B-9052-3B5B-731D644B295C}"/>
              </a:ext>
            </a:extLst>
          </p:cNvPr>
          <p:cNvSpPr/>
          <p:nvPr/>
        </p:nvSpPr>
        <p:spPr>
          <a:xfrm>
            <a:off x="13852862" y="2294214"/>
            <a:ext cx="2692325" cy="2382707"/>
          </a:xfrm>
          <a:custGeom>
            <a:avLst/>
            <a:gdLst/>
            <a:ahLst/>
            <a:cxnLst/>
            <a:rect l="l" t="t" r="r" b="b"/>
            <a:pathLst>
              <a:path w="2692325" h="2382707">
                <a:moveTo>
                  <a:pt x="0" y="0"/>
                </a:moveTo>
                <a:lnTo>
                  <a:pt x="2692325" y="0"/>
                </a:lnTo>
                <a:lnTo>
                  <a:pt x="2692325" y="2382708"/>
                </a:lnTo>
                <a:lnTo>
                  <a:pt x="0" y="238270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12711D59-6FBA-9783-C515-886928F041B7}"/>
              </a:ext>
            </a:extLst>
          </p:cNvPr>
          <p:cNvSpPr txBox="1"/>
          <p:nvPr/>
        </p:nvSpPr>
        <p:spPr>
          <a:xfrm>
            <a:off x="9199186" y="3322439"/>
            <a:ext cx="4507649" cy="510909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 lIns="0" tIns="0" rIns="0" bIns="0" rtlCol="0" anchor="t">
            <a:spAutoFit/>
          </a:bodyPr>
          <a:lstStyle/>
          <a:p>
            <a:pPr algn="ctr"/>
            <a:endParaRPr lang="en-US" sz="1200"/>
          </a:p>
          <a:p>
            <a:pPr algn="ctr"/>
            <a:r>
              <a:rPr lang="en-US" sz="2800" b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📱 You Share </a:t>
            </a:r>
          </a:p>
          <a:p>
            <a:pPr algn="ctr"/>
            <a:r>
              <a:rPr lang="en-US" sz="2800" b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→ </a:t>
            </a:r>
          </a:p>
          <a:p>
            <a:pPr algn="ctr"/>
            <a:r>
              <a:rPr lang="en-US" sz="2800" b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🤖 AI Optimizes</a:t>
            </a:r>
          </a:p>
          <a:p>
            <a:pPr algn="ctr"/>
            <a:r>
              <a:rPr lang="en-US" sz="2800" b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→ </a:t>
            </a:r>
          </a:p>
          <a:p>
            <a:pPr algn="ctr"/>
            <a:r>
              <a:rPr lang="en-US" sz="2800" b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🌱 You Choose Green</a:t>
            </a:r>
          </a:p>
          <a:p>
            <a:pPr algn="ctr"/>
            <a:r>
              <a:rPr lang="en-US" sz="2800" b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→</a:t>
            </a:r>
          </a:p>
          <a:p>
            <a:pPr algn="ctr"/>
            <a:r>
              <a:rPr lang="en-US" sz="2800" b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🎁 You Earn</a:t>
            </a:r>
          </a:p>
          <a:p>
            <a:pPr algn="ctr"/>
            <a:r>
              <a:rPr lang="en-US" sz="2800" b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→</a:t>
            </a:r>
          </a:p>
          <a:p>
            <a:pPr algn="ctr"/>
            <a:r>
              <a:rPr lang="en-US" sz="2800" b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🌍 Cities Improve</a:t>
            </a:r>
          </a:p>
          <a:p>
            <a:pPr algn="ctr"/>
            <a:r>
              <a:rPr lang="en-US" sz="2800" b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→</a:t>
            </a:r>
          </a:p>
          <a:p>
            <a:pPr algn="ctr"/>
            <a:r>
              <a:rPr lang="en-US" sz="2800" b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🔄 Repeat</a:t>
            </a:r>
          </a:p>
          <a:p>
            <a:pPr algn="ctr"/>
            <a:endParaRPr lang="en-US" sz="1200" b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DB833F0D-129D-8EC1-8000-3B99E02493A2}"/>
              </a:ext>
            </a:extLst>
          </p:cNvPr>
          <p:cNvSpPr txBox="1"/>
          <p:nvPr/>
        </p:nvSpPr>
        <p:spPr>
          <a:xfrm>
            <a:off x="4418350" y="5500980"/>
            <a:ext cx="4668639" cy="7209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358"/>
              </a:lnSpc>
            </a:pPr>
            <a:r>
              <a:rPr lang="en-US" sz="5953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How it works?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616742-3E3E-D7C5-AF22-C76DFB7CED46}"/>
              </a:ext>
            </a:extLst>
          </p:cNvPr>
          <p:cNvSpPr txBox="1"/>
          <p:nvPr/>
        </p:nvSpPr>
        <p:spPr>
          <a:xfrm>
            <a:off x="609600" y="747931"/>
            <a:ext cx="16154400" cy="9616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156"/>
              </a:lnSpc>
            </a:pPr>
            <a:r>
              <a:rPr lang="en-US" sz="7951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rPr>
              <a:t>Our s</a:t>
            </a:r>
            <a:r>
              <a:rPr lang="en-US" sz="7951">
                <a:solidFill>
                  <a:srgbClr val="FFFFFF"/>
                </a:solidFill>
                <a:latin typeface="Lexend Deca"/>
                <a:sym typeface="Lexend Deca"/>
              </a:rPr>
              <a:t>olu</a:t>
            </a:r>
            <a:r>
              <a:rPr lang="en-US" sz="7951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rPr>
              <a:t>tion : Pragati Dhara platform</a:t>
            </a:r>
          </a:p>
        </p:txBody>
      </p:sp>
    </p:spTree>
    <p:extLst>
      <p:ext uri="{BB962C8B-B14F-4D97-AF65-F5344CB8AC3E}">
        <p14:creationId xmlns:p14="http://schemas.microsoft.com/office/powerpoint/2010/main" val="2106569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5E2353-85E3-92D8-CFC0-56803A4AFA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0A8EC55E-293B-E8F3-C364-4DDF8A905D0A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8888" b="-3888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6E327846-BC58-1FD2-A793-0187D5730834}"/>
              </a:ext>
            </a:extLst>
          </p:cNvPr>
          <p:cNvSpPr/>
          <p:nvPr/>
        </p:nvSpPr>
        <p:spPr>
          <a:xfrm>
            <a:off x="-582878" y="6221883"/>
            <a:ext cx="18450142" cy="5332360"/>
          </a:xfrm>
          <a:custGeom>
            <a:avLst/>
            <a:gdLst/>
            <a:ahLst/>
            <a:cxnLst/>
            <a:rect l="l" t="t" r="r" b="b"/>
            <a:pathLst>
              <a:path w="18450142" h="5332360">
                <a:moveTo>
                  <a:pt x="0" y="0"/>
                </a:moveTo>
                <a:lnTo>
                  <a:pt x="18450142" y="0"/>
                </a:lnTo>
                <a:lnTo>
                  <a:pt x="18450142" y="5332359"/>
                </a:lnTo>
                <a:lnTo>
                  <a:pt x="0" y="53323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827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4988F5CE-DC6C-02A7-EECB-E3CD4C895644}"/>
              </a:ext>
            </a:extLst>
          </p:cNvPr>
          <p:cNvSpPr/>
          <p:nvPr/>
        </p:nvSpPr>
        <p:spPr>
          <a:xfrm>
            <a:off x="14802373" y="8431530"/>
            <a:ext cx="3485627" cy="1855470"/>
          </a:xfrm>
          <a:custGeom>
            <a:avLst/>
            <a:gdLst/>
            <a:ahLst/>
            <a:cxnLst/>
            <a:rect l="l" t="t" r="r" b="b"/>
            <a:pathLst>
              <a:path w="3485627" h="1855470">
                <a:moveTo>
                  <a:pt x="0" y="0"/>
                </a:moveTo>
                <a:lnTo>
                  <a:pt x="3485627" y="0"/>
                </a:lnTo>
                <a:lnTo>
                  <a:pt x="3485627" y="1855470"/>
                </a:lnTo>
                <a:lnTo>
                  <a:pt x="0" y="185547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r="-86742" b="-8198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7E6B2A77-341C-05B4-D167-63D71D12A8AC}"/>
              </a:ext>
            </a:extLst>
          </p:cNvPr>
          <p:cNvSpPr/>
          <p:nvPr/>
        </p:nvSpPr>
        <p:spPr>
          <a:xfrm flipH="1">
            <a:off x="-224393" y="6596923"/>
            <a:ext cx="8065331" cy="4293340"/>
          </a:xfrm>
          <a:custGeom>
            <a:avLst/>
            <a:gdLst/>
            <a:ahLst/>
            <a:cxnLst/>
            <a:rect l="l" t="t" r="r" b="b"/>
            <a:pathLst>
              <a:path w="8065331" h="4293340">
                <a:moveTo>
                  <a:pt x="8065331" y="0"/>
                </a:moveTo>
                <a:lnTo>
                  <a:pt x="0" y="0"/>
                </a:lnTo>
                <a:lnTo>
                  <a:pt x="0" y="4293340"/>
                </a:lnTo>
                <a:lnTo>
                  <a:pt x="8065331" y="4293340"/>
                </a:lnTo>
                <a:lnTo>
                  <a:pt x="8065331" y="0"/>
                </a:lnTo>
                <a:close/>
              </a:path>
            </a:pathLst>
          </a:custGeom>
          <a:blipFill>
            <a:blip r:embed="rId6"/>
            <a:stretch>
              <a:fillRect r="-86742" b="-8198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B0D7E127-FA04-5008-6878-37EA664E315F}"/>
              </a:ext>
            </a:extLst>
          </p:cNvPr>
          <p:cNvSpPr/>
          <p:nvPr/>
        </p:nvSpPr>
        <p:spPr>
          <a:xfrm>
            <a:off x="1779344" y="945341"/>
            <a:ext cx="3518016" cy="9944922"/>
          </a:xfrm>
          <a:custGeom>
            <a:avLst/>
            <a:gdLst/>
            <a:ahLst/>
            <a:cxnLst/>
            <a:rect l="l" t="t" r="r" b="b"/>
            <a:pathLst>
              <a:path w="3518016" h="9944922">
                <a:moveTo>
                  <a:pt x="0" y="0"/>
                </a:moveTo>
                <a:lnTo>
                  <a:pt x="3518016" y="0"/>
                </a:lnTo>
                <a:lnTo>
                  <a:pt x="3518016" y="9944922"/>
                </a:lnTo>
                <a:lnTo>
                  <a:pt x="0" y="994492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B255129F-1E75-1DC3-C73B-3C6E576DCC1E}"/>
              </a:ext>
            </a:extLst>
          </p:cNvPr>
          <p:cNvSpPr/>
          <p:nvPr/>
        </p:nvSpPr>
        <p:spPr>
          <a:xfrm>
            <a:off x="2092322" y="-689410"/>
            <a:ext cx="5511566" cy="5518464"/>
          </a:xfrm>
          <a:custGeom>
            <a:avLst/>
            <a:gdLst/>
            <a:ahLst/>
            <a:cxnLst/>
            <a:rect l="l" t="t" r="r" b="b"/>
            <a:pathLst>
              <a:path w="5511566" h="5518464">
                <a:moveTo>
                  <a:pt x="0" y="0"/>
                </a:moveTo>
                <a:lnTo>
                  <a:pt x="5511566" y="0"/>
                </a:lnTo>
                <a:lnTo>
                  <a:pt x="5511566" y="5518464"/>
                </a:lnTo>
                <a:lnTo>
                  <a:pt x="0" y="551846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EB48B4-1328-430C-DDD5-58873CB66C0D}"/>
              </a:ext>
            </a:extLst>
          </p:cNvPr>
          <p:cNvSpPr txBox="1"/>
          <p:nvPr/>
        </p:nvSpPr>
        <p:spPr>
          <a:xfrm>
            <a:off x="609600" y="747931"/>
            <a:ext cx="16154400" cy="9616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156"/>
              </a:lnSpc>
            </a:pPr>
            <a:r>
              <a:rPr lang="en-US" sz="7951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rPr>
              <a:t>Our solution : Pragati Dhara platform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4017ED50-458F-E009-F5C1-CB45B69E6EA9}"/>
              </a:ext>
            </a:extLst>
          </p:cNvPr>
          <p:cNvSpPr/>
          <p:nvPr/>
        </p:nvSpPr>
        <p:spPr>
          <a:xfrm>
            <a:off x="653638" y="2804377"/>
            <a:ext cx="3954737" cy="7400983"/>
          </a:xfrm>
          <a:prstGeom prst="roundRect">
            <a:avLst/>
          </a:prstGeom>
          <a:solidFill>
            <a:schemeClr val="bg2">
              <a:alpha val="50000"/>
            </a:schemeClr>
          </a:solidFill>
          <a:ln w="38100" cap="flat" cmpd="sng" algn="ctr">
            <a:solidFill>
              <a:prstClr val="white">
                <a:hueOff val="0"/>
                <a:satOff val="0"/>
                <a:lumOff val="0"/>
                <a:alphaOff val="0"/>
              </a:prstClr>
            </a:solidFill>
            <a:prstDash val="solid"/>
          </a:ln>
          <a:effectLst/>
        </p:spPr>
        <p:txBody>
          <a:bodyPr spcFirstLastPara="0" vert="horz" wrap="square" lIns="121920" tIns="121920" rIns="121920" bIns="121920" numCol="1" spcCol="1270" anchor="t" anchorCtr="0">
            <a:noAutofit/>
          </a:bodyPr>
          <a:lstStyle/>
          <a:p>
            <a:r>
              <a:rPr lang="en-US" sz="3200" b="1">
                <a:solidFill>
                  <a:prstClr val="black"/>
                </a:solidFill>
              </a:rPr>
              <a:t>Crowd-Sourced Green Intelligence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>
                <a:solidFill>
                  <a:prstClr val="black"/>
                </a:solidFill>
              </a:rPr>
              <a:t>Real-time traffic data</a:t>
            </a:r>
            <a:r>
              <a:rPr lang="en-US">
                <a:solidFill>
                  <a:prstClr val="black"/>
                </a:solidFill>
              </a:rPr>
              <a:t> from every user's phone (anonymous, encrypted)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>
                <a:solidFill>
                  <a:prstClr val="black"/>
                </a:solidFill>
              </a:rPr>
              <a:t>Incident reporting</a:t>
            </a:r>
            <a:r>
              <a:rPr lang="en-US">
                <a:solidFill>
                  <a:prstClr val="black"/>
                </a:solidFill>
              </a:rPr>
              <a:t>: "Accident on Highway 1" → Reroute 10,000 users in 30 seconds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>
                <a:solidFill>
                  <a:prstClr val="black"/>
                </a:solidFill>
              </a:rPr>
              <a:t>Community-verified</a:t>
            </a:r>
            <a:r>
              <a:rPr lang="en-US">
                <a:solidFill>
                  <a:prstClr val="black"/>
                </a:solidFill>
              </a:rPr>
              <a:t> hotspots and road conditions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>
                <a:solidFill>
                  <a:prstClr val="black"/>
                </a:solidFill>
              </a:rPr>
              <a:t>Privacy First</a:t>
            </a:r>
            <a:r>
              <a:rPr lang="en-US">
                <a:solidFill>
                  <a:prstClr val="black"/>
                </a:solidFill>
              </a:rPr>
              <a:t>: Federated learning = your data never leaves your device</a:t>
            </a:r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A923721A-BEDB-5400-C8B2-F359E83825DB}"/>
              </a:ext>
            </a:extLst>
          </p:cNvPr>
          <p:cNvSpPr/>
          <p:nvPr/>
        </p:nvSpPr>
        <p:spPr>
          <a:xfrm>
            <a:off x="4966861" y="2804376"/>
            <a:ext cx="3954736" cy="7400983"/>
          </a:xfrm>
          <a:prstGeom prst="roundRect">
            <a:avLst/>
          </a:prstGeom>
          <a:solidFill>
            <a:schemeClr val="bg2">
              <a:alpha val="50000"/>
            </a:schemeClr>
          </a:solidFill>
          <a:ln w="38100" cap="flat" cmpd="sng" algn="ctr">
            <a:solidFill>
              <a:prstClr val="white">
                <a:hueOff val="0"/>
                <a:satOff val="0"/>
                <a:lumOff val="0"/>
                <a:alphaOff val="0"/>
              </a:prstClr>
            </a:solidFill>
            <a:prstDash val="solid"/>
          </a:ln>
          <a:effectLst/>
        </p:spPr>
        <p:txBody>
          <a:bodyPr spcFirstLastPara="0" vert="horz" wrap="square" lIns="121920" tIns="121920" rIns="121920" bIns="121920" numCol="1" spcCol="1270" anchor="t" anchorCtr="0">
            <a:noAutofit/>
          </a:bodyPr>
          <a:lstStyle/>
          <a:p>
            <a:r>
              <a:rPr lang="en-US" sz="3200" b="1" dirty="0">
                <a:solidFill>
                  <a:prstClr val="black"/>
                </a:solidFill>
              </a:rPr>
              <a:t>Sustainable AI Engine</a:t>
            </a:r>
            <a:endParaRPr lang="en-US" sz="3200" b="1" dirty="0">
              <a:solidFill>
                <a:prstClr val="black"/>
              </a:solidFill>
              <a:latin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prstClr val="black"/>
                </a:solidFill>
              </a:rPr>
              <a:t>Smart Routing</a:t>
            </a:r>
            <a:r>
              <a:rPr lang="en-US" dirty="0">
                <a:solidFill>
                  <a:prstClr val="black"/>
                </a:solidFill>
              </a:rPr>
              <a:t>: Google Maps integration for route calculation + our sustainability layer.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prstClr val="black"/>
                </a:solidFill>
              </a:rPr>
              <a:t>AI Intelligence</a:t>
            </a:r>
            <a:r>
              <a:rPr lang="en-US" dirty="0">
                <a:solidFill>
                  <a:prstClr val="black"/>
                </a:solidFill>
              </a:rPr>
              <a:t>: Qwen 2.5 (1.5B parameters) - optimized for CPU via </a:t>
            </a:r>
            <a:r>
              <a:rPr lang="en-US" dirty="0" err="1">
                <a:solidFill>
                  <a:prstClr val="black"/>
                </a:solidFill>
              </a:rPr>
              <a:t>Ziroh</a:t>
            </a:r>
            <a:r>
              <a:rPr lang="en-US" dirty="0">
                <a:solidFill>
                  <a:prstClr val="black"/>
                </a:solidFill>
              </a:rPr>
              <a:t> Labs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prstClr val="black"/>
                </a:solidFill>
              </a:rPr>
              <a:t>Traffic Prediction</a:t>
            </a:r>
            <a:r>
              <a:rPr lang="en-US" dirty="0">
                <a:solidFill>
                  <a:prstClr val="black"/>
                </a:solidFill>
              </a:rPr>
              <a:t>: AI models predict congestion 1 hour ahead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prstClr val="black"/>
                </a:solidFill>
              </a:rPr>
              <a:t>Vehicle Intelligence</a:t>
            </a:r>
            <a:r>
              <a:rPr lang="en-US" dirty="0">
                <a:solidFill>
                  <a:prstClr val="black"/>
                </a:solidFill>
              </a:rPr>
              <a:t>: Emission calculations for various vehicle types.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Green AI Architecture</a:t>
            </a:r>
            <a:r>
              <a:rPr lang="en-US" dirty="0"/>
              <a:t>: CPU-only processing via </a:t>
            </a:r>
            <a:r>
              <a:rPr lang="en-US" dirty="0" err="1"/>
              <a:t>Ziroh</a:t>
            </a:r>
            <a:r>
              <a:rPr lang="en-US" dirty="0"/>
              <a:t> Labs, Qwen 2.5 1.5B model, Optimized compute, Intelligent caching, Hybrid approach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LLM Features</a:t>
            </a:r>
            <a:r>
              <a:rPr lang="en-US" dirty="0"/>
              <a:t>: Natural language trip planning, incident report analysis, personalized eco-tips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Our AI carbon footprint</a:t>
            </a:r>
            <a:r>
              <a:rPr lang="en-US" dirty="0"/>
              <a:t>: 75% lower than GPU-based alternatives.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AE351944-B407-DED2-8D56-E2CEBF096928}"/>
              </a:ext>
            </a:extLst>
          </p:cNvPr>
          <p:cNvSpPr/>
          <p:nvPr/>
        </p:nvSpPr>
        <p:spPr>
          <a:xfrm>
            <a:off x="9274403" y="2781301"/>
            <a:ext cx="3954737" cy="7400983"/>
          </a:xfrm>
          <a:prstGeom prst="roundRect">
            <a:avLst/>
          </a:prstGeom>
          <a:solidFill>
            <a:schemeClr val="bg2">
              <a:alpha val="50000"/>
            </a:schemeClr>
          </a:solidFill>
          <a:ln w="38100" cap="flat" cmpd="sng" algn="ctr">
            <a:solidFill>
              <a:prstClr val="white">
                <a:hueOff val="0"/>
                <a:satOff val="0"/>
                <a:lumOff val="0"/>
                <a:alphaOff val="0"/>
              </a:prstClr>
            </a:solidFill>
            <a:prstDash val="solid"/>
          </a:ln>
          <a:effectLst/>
        </p:spPr>
        <p:txBody>
          <a:bodyPr spcFirstLastPara="0" vert="horz" wrap="square" lIns="121920" tIns="121920" rIns="121920" bIns="121920" numCol="1" spcCol="1270" anchor="t" anchorCtr="0">
            <a:noAutofit/>
          </a:bodyPr>
          <a:lstStyle/>
          <a:p>
            <a:r>
              <a:rPr lang="en-US" sz="3200" b="1">
                <a:solidFill>
                  <a:prstClr val="black"/>
                </a:solidFill>
              </a:rPr>
              <a:t>Green Points Economy</a:t>
            </a:r>
            <a:endParaRPr lang="en-US" sz="3200" b="1">
              <a:solidFill>
                <a:prstClr val="black"/>
              </a:solidFill>
              <a:latin typeface="Calibri"/>
            </a:endParaRPr>
          </a:p>
          <a:p>
            <a:r>
              <a:rPr lang="en-US" b="1">
                <a:solidFill>
                  <a:prstClr val="black"/>
                </a:solidFill>
              </a:rPr>
              <a:t>Earn 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>
                <a:solidFill>
                  <a:prstClr val="black"/>
                </a:solidFill>
              </a:rPr>
              <a:t>Eco-route</a:t>
            </a:r>
            <a:r>
              <a:rPr lang="en-US">
                <a:solidFill>
                  <a:prstClr val="black"/>
                </a:solidFill>
              </a:rPr>
              <a:t>: 10 points/km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>
                <a:solidFill>
                  <a:prstClr val="black"/>
                </a:solidFill>
              </a:rPr>
              <a:t>Carpool</a:t>
            </a:r>
            <a:r>
              <a:rPr lang="en-US">
                <a:solidFill>
                  <a:prstClr val="black"/>
                </a:solidFill>
              </a:rPr>
              <a:t>: 25 points/ride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>
                <a:solidFill>
                  <a:prstClr val="black"/>
                </a:solidFill>
              </a:rPr>
              <a:t>Off-peak travel</a:t>
            </a:r>
            <a:r>
              <a:rPr lang="en-US">
                <a:solidFill>
                  <a:prstClr val="black"/>
                </a:solidFill>
              </a:rPr>
              <a:t>: 15 points/trip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>
                <a:solidFill>
                  <a:prstClr val="black"/>
                </a:solidFill>
              </a:rPr>
              <a:t>Accurate reporting</a:t>
            </a:r>
            <a:r>
              <a:rPr lang="en-US">
                <a:solidFill>
                  <a:prstClr val="black"/>
                </a:solidFill>
              </a:rPr>
              <a:t>: 5 points/incident</a:t>
            </a:r>
          </a:p>
          <a:p>
            <a:r>
              <a:rPr lang="en-US">
                <a:solidFill>
                  <a:prstClr val="black"/>
                </a:solidFill>
              </a:rPr>
              <a:t>   </a:t>
            </a:r>
          </a:p>
          <a:p>
            <a:r>
              <a:rPr lang="en-US" b="1">
                <a:solidFill>
                  <a:prstClr val="black"/>
                </a:solidFill>
              </a:rPr>
              <a:t>Redeem Rewards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prstClr val="black"/>
                </a:solidFill>
              </a:rPr>
              <a:t>₹100 = 1000 points (fuel discounts)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prstClr val="black"/>
                </a:solidFill>
              </a:rPr>
              <a:t>EV charging credits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prstClr val="black"/>
                </a:solidFill>
              </a:rPr>
              <a:t>Retail vouchers (Amazon, Flipkart)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prstClr val="black"/>
                </a:solidFill>
              </a:rPr>
              <a:t>Insurance discounts (partnership with ICICI Lombard)</a:t>
            </a:r>
          </a:p>
          <a:p>
            <a:r>
              <a:rPr lang="en-US">
                <a:solidFill>
                  <a:prstClr val="black"/>
                </a:solidFill>
              </a:rPr>
              <a:t>  </a:t>
            </a:r>
          </a:p>
          <a:p>
            <a:r>
              <a:rPr lang="en-US" b="1">
                <a:solidFill>
                  <a:prstClr val="black"/>
                </a:solidFill>
              </a:rPr>
              <a:t>Gamification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prstClr val="black"/>
                </a:solidFill>
              </a:rPr>
              <a:t>Leaderboards, badges, city challenges</a:t>
            </a:r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600CA124-91DE-9FE2-E1B5-7D596A70D2EB}"/>
              </a:ext>
            </a:extLst>
          </p:cNvPr>
          <p:cNvSpPr/>
          <p:nvPr/>
        </p:nvSpPr>
        <p:spPr>
          <a:xfrm>
            <a:off x="13587626" y="2781300"/>
            <a:ext cx="3954736" cy="7400983"/>
          </a:xfrm>
          <a:prstGeom prst="roundRect">
            <a:avLst/>
          </a:prstGeom>
          <a:solidFill>
            <a:schemeClr val="bg2">
              <a:alpha val="50000"/>
            </a:schemeClr>
          </a:solidFill>
          <a:ln w="38100" cap="flat" cmpd="sng" algn="ctr">
            <a:solidFill>
              <a:prstClr val="white">
                <a:hueOff val="0"/>
                <a:satOff val="0"/>
                <a:lumOff val="0"/>
                <a:alphaOff val="0"/>
              </a:prstClr>
            </a:solidFill>
            <a:prstDash val="solid"/>
          </a:ln>
          <a:effectLst/>
        </p:spPr>
        <p:txBody>
          <a:bodyPr spcFirstLastPara="0" vert="horz" wrap="square" lIns="121920" tIns="121920" rIns="121920" bIns="121920" numCol="1" spcCol="1270" anchor="t" anchorCtr="0">
            <a:noAutofit/>
          </a:bodyPr>
          <a:lstStyle/>
          <a:p>
            <a:r>
              <a:rPr lang="en-US" sz="3200" b="1">
                <a:solidFill>
                  <a:prstClr val="black"/>
                </a:solidFill>
              </a:rPr>
              <a:t>Ecosystem Integration</a:t>
            </a:r>
            <a:endParaRPr lang="en-US" sz="3200" b="1">
              <a:solidFill>
                <a:prstClr val="black"/>
              </a:solidFill>
              <a:latin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>
                <a:solidFill>
                  <a:prstClr val="black"/>
                </a:solidFill>
              </a:rPr>
              <a:t>Navigation backbone: </a:t>
            </a:r>
            <a:r>
              <a:rPr lang="en-US">
                <a:solidFill>
                  <a:prstClr val="black"/>
                </a:solidFill>
              </a:rPr>
              <a:t>Google Maps API for route calculation and real-time traffic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>
                <a:solidFill>
                  <a:prstClr val="black"/>
                </a:solidFill>
              </a:rPr>
              <a:t>Sustainability layer: </a:t>
            </a:r>
            <a:r>
              <a:rPr lang="en-US">
                <a:solidFill>
                  <a:prstClr val="black"/>
                </a:solidFill>
              </a:rPr>
              <a:t>Our AI analyzes Google routes and adds eco-scoring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>
                <a:solidFill>
                  <a:prstClr val="black"/>
                </a:solidFill>
              </a:rPr>
              <a:t>Plug into existing apps: </a:t>
            </a:r>
            <a:r>
              <a:rPr lang="en-US">
                <a:solidFill>
                  <a:prstClr val="black"/>
                </a:solidFill>
              </a:rPr>
              <a:t>Enhance Ola, Uber with sustainability insights via API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>
                <a:solidFill>
                  <a:prstClr val="black"/>
                </a:solidFill>
              </a:rPr>
              <a:t>Smart City ready: </a:t>
            </a:r>
            <a:r>
              <a:rPr lang="en-US">
                <a:solidFill>
                  <a:prstClr val="black"/>
                </a:solidFill>
              </a:rPr>
              <a:t>ATCS integration for signal optimization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>
                <a:solidFill>
                  <a:prstClr val="black"/>
                </a:solidFill>
              </a:rPr>
              <a:t>Corporate ESG: </a:t>
            </a:r>
            <a:r>
              <a:rPr lang="en-US">
                <a:solidFill>
                  <a:prstClr val="black"/>
                </a:solidFill>
              </a:rPr>
              <a:t>Track employee commute emissions (SEBI-compliant reporting)</a:t>
            </a:r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0BC6E18-E39C-4183-B485-AAA47AAE4383}"/>
              </a:ext>
            </a:extLst>
          </p:cNvPr>
          <p:cNvSpPr txBox="1"/>
          <p:nvPr/>
        </p:nvSpPr>
        <p:spPr>
          <a:xfrm>
            <a:off x="3848523" y="1979553"/>
            <a:ext cx="10591800" cy="573147"/>
          </a:xfrm>
          <a:prstGeom prst="rect">
            <a:avLst/>
          </a:prstGeom>
          <a:solidFill>
            <a:schemeClr val="bg2">
              <a:alpha val="50000"/>
            </a:schemeClr>
          </a:solidFill>
          <a:ln w="38100" cap="flat" cmpd="sng" algn="ctr">
            <a:solidFill>
              <a:prstClr val="white">
                <a:hueOff val="0"/>
                <a:satOff val="0"/>
                <a:lumOff val="0"/>
                <a:alphaOff val="0"/>
              </a:prstClr>
            </a:solidFill>
            <a:prstDash val="solid"/>
          </a:ln>
          <a:effectLst/>
        </p:spPr>
        <p:txBody>
          <a:bodyPr spcFirstLastPara="0" vert="horz" wrap="square" lIns="121920" tIns="121920" rIns="121920" bIns="121920" numCol="1" spcCol="1270" anchor="t" anchorCtr="0">
            <a:noAutofit/>
          </a:bodyPr>
          <a:lstStyle>
            <a:defPPr>
              <a:defRPr lang="en-US"/>
            </a:defPPr>
            <a:lvl1pPr>
              <a:defRPr sz="3200" b="1">
                <a:solidFill>
                  <a:prstClr val="black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algn="ctr"/>
            <a:r>
              <a:rPr lang="en-US" sz="2800"/>
              <a:t>Four Pillars of Innovation</a:t>
            </a:r>
          </a:p>
        </p:txBody>
      </p:sp>
    </p:spTree>
    <p:extLst>
      <p:ext uri="{BB962C8B-B14F-4D97-AF65-F5344CB8AC3E}">
        <p14:creationId xmlns:p14="http://schemas.microsoft.com/office/powerpoint/2010/main" val="3264404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17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a0819fa7-4367-4500-ba88-dd630d977609}" enabled="1" method="Standard" siteId="{63ce7d59-2f3e-42cd-a8cc-be764cff5eb6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4790</Words>
  <Application>Microsoft Office PowerPoint</Application>
  <PresentationFormat>Custom</PresentationFormat>
  <Paragraphs>562</Paragraphs>
  <Slides>24</Slides>
  <Notes>18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Aptos</vt:lpstr>
      <vt:lpstr>Arial</vt:lpstr>
      <vt:lpstr>Calibri</vt:lpstr>
      <vt:lpstr>Lexend Deca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pragati_dhara_1</dc:title>
  <dc:creator>Ritika Mathur</dc:creator>
  <cp:lastModifiedBy>Prerak Jain</cp:lastModifiedBy>
  <cp:revision>1</cp:revision>
  <dcterms:created xsi:type="dcterms:W3CDTF">2006-08-16T00:00:00Z</dcterms:created>
  <dcterms:modified xsi:type="dcterms:W3CDTF">2025-11-14T16:41:45Z</dcterms:modified>
  <dc:identifier>DAG4UaYswHw</dc:identifier>
</cp:coreProperties>
</file>